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3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34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1029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lides-Oficiais_IFMT_CAPA-VD-MUSGO.png" descr="Slides-Oficiais_IFMT_CAPA-VD-MUS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219"/>
            <a:ext cx="13004800" cy="97355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 copi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1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" name="Objeto"/>
          <p:cNvSpPr txBox="1">
            <a:spLocks noGrp="1"/>
          </p:cNvSpPr>
          <p:nvPr>
            <p:ph idx="3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31" name="Slides-Oficiais_IFMT_capa-azul.png" descr="Slides-Oficiais_IFMT_capa-azu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2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HETEROIDENTIFICAÇÃO E REPRESENTATIVIDADE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178904" y="3756991"/>
            <a:ext cx="12622696" cy="586371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bancas de heteroidentificação são realizadas para promover a efetivação da política pública de inclusão racial. </a:t>
            </a:r>
          </a:p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ferramentas imprescindíveis para a implantação e implementação da política de ingresso de pessoas negras nas instituições públicas e no mercado de trabalho.</a:t>
            </a:r>
          </a:p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bancas devem garantir que as pessoas aprovadas representem o grupo racial para qual a política pública foi feita. </a:t>
            </a:r>
          </a:p>
          <a:p>
            <a:pPr algn="just"/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bancas devem sempre pensar se a pessoa que está sendo aferida de fato representa, a partir de seus fenóticos, o público para qual a política pública foi criada.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5308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lides-Oficiais_IFMT_contracapa2.png" descr="Slides-Oficiais_IFMT_contracap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27" y="132894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o/Nome/Contato"/>
          <p:cNvSpPr txBox="1">
            <a:spLocks noGrp="1"/>
          </p:cNvSpPr>
          <p:nvPr>
            <p:ph type="body" sz="half" idx="1"/>
          </p:nvPr>
        </p:nvSpPr>
        <p:spPr>
          <a:xfrm>
            <a:off x="638521" y="2590800"/>
            <a:ext cx="7864774" cy="628650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Lucas Santos Café</a:t>
            </a:r>
          </a:p>
          <a:p>
            <a:r>
              <a:rPr lang="pt-BR" dirty="0"/>
              <a:t>Diretor EPT de Nível Médio</a:t>
            </a:r>
          </a:p>
          <a:p>
            <a:r>
              <a:rPr lang="pt-BR" dirty="0"/>
              <a:t>lucas.cafe@ifmt.edu.br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6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67" name="CRÉDITOS"/>
          <p:cNvSpPr txBox="1"/>
          <p:nvPr/>
        </p:nvSpPr>
        <p:spPr>
          <a:xfrm>
            <a:off x="495084" y="1531664"/>
            <a:ext cx="8151648" cy="55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dirty="0"/>
              <a:t>CRÉDITOS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s-Oficiais_IFMT_segunda-pág-verde.png" descr="Slides-Oficiais_IFMT_segunda-pág-ver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2" y="6999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5" name="TÍTULO"/>
          <p:cNvSpPr txBox="1"/>
          <p:nvPr/>
        </p:nvSpPr>
        <p:spPr>
          <a:xfrm>
            <a:off x="1994561" y="349276"/>
            <a:ext cx="11010239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sz="7200" dirty="0"/>
              <a:t>RACISMO INSTITUCIONAL, DISCRIMINAÇÃO RACIAL E REPRESENTATIVIDADE NEGRA NOS ESPAÇOS ACADÊMICOS </a:t>
            </a:r>
            <a:endParaRPr sz="7200" dirty="0"/>
          </a:p>
        </p:txBody>
      </p:sp>
      <p:sp>
        <p:nvSpPr>
          <p:cNvPr id="136" name="Subtítulo"/>
          <p:cNvSpPr txBox="1"/>
          <p:nvPr/>
        </p:nvSpPr>
        <p:spPr>
          <a:xfrm>
            <a:off x="1060007" y="7172034"/>
            <a:ext cx="111052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FFFF"/>
                </a:solidFill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dirty="0"/>
              <a:t>Prof. Lucas Café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lides-Oficiais_IFMT_amarelo-final.png" descr="Slides-Oficiais_IFMT_amarelo-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ma"/>
          <p:cNvSpPr txBox="1">
            <a:spLocks noGrp="1"/>
          </p:cNvSpPr>
          <p:nvPr>
            <p:ph type="title"/>
          </p:nvPr>
        </p:nvSpPr>
        <p:spPr>
          <a:xfrm>
            <a:off x="952500" y="1066800"/>
            <a:ext cx="11099800" cy="158496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O QUE É RACISMO?</a:t>
            </a:r>
            <a:endParaRPr b="1" dirty="0"/>
          </a:p>
        </p:txBody>
      </p:sp>
      <p:sp>
        <p:nvSpPr>
          <p:cNvPr id="145" name="Texto…"/>
          <p:cNvSpPr txBox="1">
            <a:spLocks noGrp="1"/>
          </p:cNvSpPr>
          <p:nvPr>
            <p:ph type="body" idx="1"/>
          </p:nvPr>
        </p:nvSpPr>
        <p:spPr>
          <a:xfrm>
            <a:off x="142240" y="3413760"/>
            <a:ext cx="12339320" cy="6644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sz="3500" dirty="0"/>
              <a:t>O racismo é formado a partir da combinação entre o preconceito e o poder.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sz="3500" dirty="0"/>
              <a:t>Neste sentido, as populações historicamente racializadas não podem ser racistas ou performar o racismo, pois não possuem o poder.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sz="3500" dirty="0"/>
              <a:t>O racismo é uma realidade violenta que atinge à todos e todas.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sz="3500" dirty="0"/>
              <a:t>Uma sociedade onde o racismo impera é sempre uma sociedade cindida na qual a violência é congênita.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sz="3500" dirty="0"/>
              <a:t>O racismo viola a subjetividade e desumaniza as pessoas racializadas.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sz="3500" dirty="0"/>
              <a:t>O racismo cria o “diferente” por meio do processo de discriminação.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dirty="0"/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dirty="0"/>
          </a:p>
        </p:txBody>
      </p:sp>
      <p:sp>
        <p:nvSpPr>
          <p:cNvPr id="14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7" name="Texto"/>
          <p:cNvSpPr txBox="1"/>
          <p:nvPr/>
        </p:nvSpPr>
        <p:spPr>
          <a:xfrm>
            <a:off x="18888703" y="4616450"/>
            <a:ext cx="1170179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50000"/>
              </a:lnSpc>
              <a:defRPr b="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Texto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lides-Oficiais_IFMT_branco-texto-final.png" descr="Slides-Oficiais_IFMT_branco-texto-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ítulo"/>
          <p:cNvSpPr txBox="1">
            <a:spLocks noGrp="1"/>
          </p:cNvSpPr>
          <p:nvPr>
            <p:ph type="title"/>
          </p:nvPr>
        </p:nvSpPr>
        <p:spPr>
          <a:xfrm>
            <a:off x="749300" y="1073150"/>
            <a:ext cx="11506200" cy="146824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b="1" dirty="0"/>
              <a:t>RACISMO 	INSTITUCIONAL</a:t>
            </a:r>
            <a:endParaRPr b="1" dirty="0"/>
          </a:p>
        </p:txBody>
      </p:sp>
      <p:sp>
        <p:nvSpPr>
          <p:cNvPr id="151" name="Corpo"/>
          <p:cNvSpPr txBox="1">
            <a:spLocks noGrp="1"/>
          </p:cNvSpPr>
          <p:nvPr>
            <p:ph type="body" idx="1"/>
          </p:nvPr>
        </p:nvSpPr>
        <p:spPr>
          <a:xfrm>
            <a:off x="0" y="3319670"/>
            <a:ext cx="12258080" cy="643393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No Brasil e em todo mundo colonizado, o racismo é estrutural. 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O racismo institucional é uma das formas que o racismo estrutural de apresenta.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O racismo institucinal enfatiza que o racismo não é apenas um fenômeno ideólogico, mas também institucionalizado.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O termo se refere a um padrão de tratamento desigual nas operações cotidianas tais como em sistemas e agendas educativas, mercado de trabalho, justiça criminal, etc.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O racismo institucional opera de tal forma que coloca os </a:t>
            </a:r>
            <a:r>
              <a:rPr lang="pt-BR" i="1" dirty="0"/>
              <a:t>sujeitos brancos </a:t>
            </a:r>
            <a:r>
              <a:rPr lang="pt-BR" dirty="0"/>
              <a:t>em nítida vantagem em relação a outros grupos racializados.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 Neste sentido, o racismo não é um problema individual, mas coletivo. </a:t>
            </a:r>
          </a:p>
          <a:p>
            <a:pPr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b="1" dirty="0"/>
          </a:p>
        </p:txBody>
      </p:sp>
      <p:sp>
        <p:nvSpPr>
          <p:cNvPr id="15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lides-Oficiais_IFMT_chocolate2.png" descr="Slides-Oficiais_IFMT_chocolat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ítulo"/>
          <p:cNvSpPr txBox="1">
            <a:spLocks noGrp="1"/>
          </p:cNvSpPr>
          <p:nvPr>
            <p:ph type="title"/>
          </p:nvPr>
        </p:nvSpPr>
        <p:spPr>
          <a:xfrm>
            <a:off x="952499" y="963711"/>
            <a:ext cx="11526541" cy="1461989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b="1" dirty="0"/>
              <a:t>RACISMO INSTITUCIONAL</a:t>
            </a:r>
            <a:endParaRPr dirty="0"/>
          </a:p>
        </p:txBody>
      </p:sp>
      <p:sp>
        <p:nvSpPr>
          <p:cNvPr id="156" name="Texto…"/>
          <p:cNvSpPr txBox="1">
            <a:spLocks noGrp="1"/>
          </p:cNvSpPr>
          <p:nvPr>
            <p:ph type="body" idx="1"/>
          </p:nvPr>
        </p:nvSpPr>
        <p:spPr>
          <a:xfrm>
            <a:off x="139147" y="2590800"/>
            <a:ext cx="12339893" cy="70299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O Racismo Institucional é, entre outras palavras, o tratamento diferenciado entre raças no interior de organizações, empresas, grupos, associações e instituições congêneres.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É a naturalização do tratamento desigual a partir de suas características fenotípicas.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Ele se manifesta quando existe a oferta de tratamentos diferenciados, de modo a privilegiar um grupo racial em detrimento do outro, sem qualquer respaldo legal.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O racismo institucional é uma forma de discriminação – silenciosa ou não – que privilegia determinadas pessoas apenas em função da sua raça. </a:t>
            </a:r>
          </a:p>
          <a:p>
            <a:pPr algn="just"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O problema do racismo institucional é que sua ocorrência é tão frequente em nosso cotidiano que por vezes o tomamos como natural. </a:t>
            </a:r>
          </a:p>
        </p:txBody>
      </p:sp>
      <p:sp>
        <p:nvSpPr>
          <p:cNvPr id="1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O RACISMO ESPISTEMÓLOGICO E ACADÊMICO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258417" y="2590800"/>
            <a:ext cx="12249992" cy="65727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A expansão colonial europeia baseada na ideia raça significou o genocídio e o epistemicídio de indígenas, africanos e de mulheres. </a:t>
            </a:r>
          </a:p>
          <a:p>
            <a:pPr algn="just">
              <a:lnSpc>
                <a:spcPct val="150000"/>
              </a:lnSpc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r>
              <a:rPr lang="pt-BR" dirty="0"/>
              <a:t>Para Boaventura de Sousa Santos “(...) o estabelecimento de uma Epistemologia europeia dominante que se propõe a ser única e universal é resultado de uma intervenção política, econômica e militar do colonialismo e do capitalismo modernos.  Além disso, essa epistemologia descredibilizou e buscou suprimir todas as outras epistemologias que fossem de encontro com seus interesses: epistemicídio”. (SANTOS, 2007). </a:t>
            </a:r>
          </a:p>
          <a:p>
            <a:pPr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b="1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O RACISMO ESPISTEMÓLOGICO E ACADÊMICO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178904" y="2941983"/>
            <a:ext cx="12622696" cy="635441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colonialismo racista realizou um enorme memoricídio, sendo que, a estrutura de conhecimento que domina as universidades e dos espaços formais de produção de conhecimento em todo o mundo, na atualidade, está atrelada com a estrutura racista imperialista colonial de poder.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homem ocidental, europeu, branco, heterossexual, cristão, é quem ocupa espaços formais de conhecimento e decide o que é o melhor para as demais populações de todo mundo. Segundo Grosfoguel, autores homens, brancos, de cinco países do mundo formam os cânones da ciência desenvolvida em qualquer universidade do mundo. </a:t>
            </a: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b="1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2985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O RACISMO ESPISTEMÓLOGICO E ACADÊMICO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178904" y="2941983"/>
            <a:ext cx="12622696" cy="635441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Isso revela um racismo e um sexismo epistemológico iniciado com a modernidade e o colonialismo. Dessa forma, para descolonizar o pensamento é necessário dialogar com uma diversidade epistêmica, buscando enriquecer a maneira de ver o mundo. </a:t>
            </a:r>
          </a:p>
          <a:p>
            <a:pPr algn="just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isso, é necessário que as populações racializadas ingressem nos espaços tradicionais de poder, sobretudo, nos de produção de conhecimento. </a:t>
            </a: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b="1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3839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s-Oficiais_IFMT_telha2final.png" descr="Slides-Oficiais_IFMT_telha2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555909" cy="21590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Bahnschrift Regular"/>
                <a:ea typeface="Bahnschrift Regular"/>
                <a:cs typeface="Bahnschrift Regular"/>
                <a:sym typeface="Bahnschrift Regular"/>
              </a:defRPr>
            </a:lvl1pPr>
          </a:lstStyle>
          <a:p>
            <a:r>
              <a:rPr lang="pt-BR" b="1" dirty="0"/>
              <a:t>REPRESENTATIVIDADE NEGRA</a:t>
            </a:r>
            <a:endParaRPr b="1" dirty="0"/>
          </a:p>
        </p:txBody>
      </p:sp>
      <p:sp>
        <p:nvSpPr>
          <p:cNvPr id="161" name="Corpo"/>
          <p:cNvSpPr txBox="1">
            <a:spLocks noGrp="1"/>
          </p:cNvSpPr>
          <p:nvPr>
            <p:ph type="body" idx="1"/>
          </p:nvPr>
        </p:nvSpPr>
        <p:spPr>
          <a:xfrm>
            <a:off x="178904" y="2413000"/>
            <a:ext cx="12622696" cy="734059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pessoa negra quando ocupa espaços que foram historicamente negados faz ruir os mitos e as falácias impostas pelo racismo.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professora negra em uma posição de destaque em uma instituição de ensino faz apodrecer as falsidades sobre inferioridade.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Pessoas negras nos espaços formais de produção de conhecimento promovem uma verdadeira revolução estética e epistemológica.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representatividade é um fator importante para a construção de uma sociedade antirracista.</a:t>
            </a: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Bahnschrift Regular"/>
                <a:ea typeface="Bahnschrift Regular"/>
                <a:cs typeface="Bahnschrift Regular"/>
                <a:sym typeface="Bahnschrift Regular"/>
              </a:defRPr>
            </a:pPr>
            <a:endParaRPr lang="pt-BR" b="1" dirty="0"/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1210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818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Bahnschrift Regular</vt:lpstr>
      <vt:lpstr>Gill Sans</vt:lpstr>
      <vt:lpstr>Helvetica Light</vt:lpstr>
      <vt:lpstr>Helvetica Neue</vt:lpstr>
      <vt:lpstr>Helvetica Neue Light</vt:lpstr>
      <vt:lpstr>Helvetica Neue Medium</vt:lpstr>
      <vt:lpstr>Helvetica Neue Thin</vt:lpstr>
      <vt:lpstr>Open Sans Regular</vt:lpstr>
      <vt:lpstr>Times New Roman</vt:lpstr>
      <vt:lpstr>White</vt:lpstr>
      <vt:lpstr>PowerPoint Presentation</vt:lpstr>
      <vt:lpstr>PowerPoint Presentation</vt:lpstr>
      <vt:lpstr>O QUE É RACISMO?</vt:lpstr>
      <vt:lpstr>RACISMO  INSTITUCIONAL</vt:lpstr>
      <vt:lpstr>RACISMO INSTITUCIONAL</vt:lpstr>
      <vt:lpstr>O RACISMO ESPISTEMÓLOGICO E ACADÊMICO</vt:lpstr>
      <vt:lpstr>O RACISMO ESPISTEMÓLOGICO E ACADÊMICO</vt:lpstr>
      <vt:lpstr>O RACISMO ESPISTEMÓLOGICO E ACADÊMICO</vt:lpstr>
      <vt:lpstr>REPRESENTATIVIDADE NEGRA</vt:lpstr>
      <vt:lpstr>HETEROIDENTIFICAÇÃO E REPRESENTATIVIDADE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Tulio Marcel Rufino de Vasconcelos Figueiredo</dc:creator>
  <cp:lastModifiedBy>Lucas Santos Café</cp:lastModifiedBy>
  <cp:revision>19</cp:revision>
  <dcterms:modified xsi:type="dcterms:W3CDTF">2021-06-19T02:37:05Z</dcterms:modified>
</cp:coreProperties>
</file>