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6"/>
  </p:notesMasterIdLst>
  <p:sldIdLst>
    <p:sldId id="257" r:id="rId2"/>
    <p:sldId id="266" r:id="rId3"/>
    <p:sldId id="276" r:id="rId4"/>
    <p:sldId id="267" r:id="rId5"/>
    <p:sldId id="282" r:id="rId6"/>
    <p:sldId id="274" r:id="rId7"/>
    <p:sldId id="291" r:id="rId8"/>
    <p:sldId id="278" r:id="rId9"/>
    <p:sldId id="284" r:id="rId10"/>
    <p:sldId id="294" r:id="rId11"/>
    <p:sldId id="296" r:id="rId12"/>
    <p:sldId id="279" r:id="rId13"/>
    <p:sldId id="288" r:id="rId14"/>
    <p:sldId id="293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876725-6E89-4C6D-AE23-78AFC94247B8}" v="4" dt="2021-06-16T17:35:43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a Cordeiro" userId="3d882f134d2b5fca" providerId="LiveId" clId="{2A876725-6E89-4C6D-AE23-78AFC94247B8}"/>
    <pc:docChg chg="undo custSel addSld delSld modSld sldOrd">
      <pc:chgData name="Carla Cordeiro" userId="3d882f134d2b5fca" providerId="LiveId" clId="{2A876725-6E89-4C6D-AE23-78AFC94247B8}" dt="2021-06-16T18:14:10.035" v="443" actId="255"/>
      <pc:docMkLst>
        <pc:docMk/>
      </pc:docMkLst>
      <pc:sldChg chg="modSp mod">
        <pc:chgData name="Carla Cordeiro" userId="3d882f134d2b5fca" providerId="LiveId" clId="{2A876725-6E89-4C6D-AE23-78AFC94247B8}" dt="2021-06-16T17:15:05.634" v="3" actId="20577"/>
        <pc:sldMkLst>
          <pc:docMk/>
          <pc:sldMk cId="3478257135" sldId="276"/>
        </pc:sldMkLst>
        <pc:spChg chg="mod">
          <ac:chgData name="Carla Cordeiro" userId="3d882f134d2b5fca" providerId="LiveId" clId="{2A876725-6E89-4C6D-AE23-78AFC94247B8}" dt="2021-06-16T17:15:05.634" v="3" actId="20577"/>
          <ac:spMkLst>
            <pc:docMk/>
            <pc:sldMk cId="3478257135" sldId="276"/>
            <ac:spMk id="3" creationId="{00000000-0000-0000-0000-000000000000}"/>
          </ac:spMkLst>
        </pc:spChg>
      </pc:sldChg>
      <pc:sldChg chg="ord">
        <pc:chgData name="Carla Cordeiro" userId="3d882f134d2b5fca" providerId="LiveId" clId="{2A876725-6E89-4C6D-AE23-78AFC94247B8}" dt="2021-06-16T18:01:10.890" v="382"/>
        <pc:sldMkLst>
          <pc:docMk/>
          <pc:sldMk cId="4104719726" sldId="284"/>
        </pc:sldMkLst>
      </pc:sldChg>
      <pc:sldChg chg="addSp modSp del mod">
        <pc:chgData name="Carla Cordeiro" userId="3d882f134d2b5fca" providerId="LiveId" clId="{2A876725-6E89-4C6D-AE23-78AFC94247B8}" dt="2021-06-16T17:43:21.951" v="370" actId="2696"/>
        <pc:sldMkLst>
          <pc:docMk/>
          <pc:sldMk cId="630144163" sldId="286"/>
        </pc:sldMkLst>
        <pc:spChg chg="mod">
          <ac:chgData name="Carla Cordeiro" userId="3d882f134d2b5fca" providerId="LiveId" clId="{2A876725-6E89-4C6D-AE23-78AFC94247B8}" dt="2021-06-16T17:43:12.924" v="368" actId="1076"/>
          <ac:spMkLst>
            <pc:docMk/>
            <pc:sldMk cId="630144163" sldId="286"/>
            <ac:spMk id="2" creationId="{5E294161-9637-4A57-BA3C-8ED3EA8086C5}"/>
          </ac:spMkLst>
        </pc:spChg>
        <pc:spChg chg="add">
          <ac:chgData name="Carla Cordeiro" userId="3d882f134d2b5fca" providerId="LiveId" clId="{2A876725-6E89-4C6D-AE23-78AFC94247B8}" dt="2021-06-16T17:43:15.953" v="369" actId="22"/>
          <ac:spMkLst>
            <pc:docMk/>
            <pc:sldMk cId="630144163" sldId="286"/>
            <ac:spMk id="5" creationId="{D874F444-E3ED-428C-9910-D4BA2A3FAB87}"/>
          </ac:spMkLst>
        </pc:spChg>
      </pc:sldChg>
      <pc:sldChg chg="modSp mod">
        <pc:chgData name="Carla Cordeiro" userId="3d882f134d2b5fca" providerId="LiveId" clId="{2A876725-6E89-4C6D-AE23-78AFC94247B8}" dt="2021-06-16T17:30:51.300" v="214" actId="20577"/>
        <pc:sldMkLst>
          <pc:docMk/>
          <pc:sldMk cId="3237098740" sldId="288"/>
        </pc:sldMkLst>
        <pc:spChg chg="mod">
          <ac:chgData name="Carla Cordeiro" userId="3d882f134d2b5fca" providerId="LiveId" clId="{2A876725-6E89-4C6D-AE23-78AFC94247B8}" dt="2021-06-16T17:30:51.300" v="214" actId="20577"/>
          <ac:spMkLst>
            <pc:docMk/>
            <pc:sldMk cId="3237098740" sldId="288"/>
            <ac:spMk id="2" creationId="{5E294161-9637-4A57-BA3C-8ED3EA8086C5}"/>
          </ac:spMkLst>
        </pc:spChg>
      </pc:sldChg>
      <pc:sldChg chg="del">
        <pc:chgData name="Carla Cordeiro" userId="3d882f134d2b5fca" providerId="LiveId" clId="{2A876725-6E89-4C6D-AE23-78AFC94247B8}" dt="2021-06-16T17:37:01.644" v="352" actId="2696"/>
        <pc:sldMkLst>
          <pc:docMk/>
          <pc:sldMk cId="959279334" sldId="289"/>
        </pc:sldMkLst>
      </pc:sldChg>
      <pc:sldChg chg="del">
        <pc:chgData name="Carla Cordeiro" userId="3d882f134d2b5fca" providerId="LiveId" clId="{2A876725-6E89-4C6D-AE23-78AFC94247B8}" dt="2021-06-16T17:37:07.747" v="353" actId="2696"/>
        <pc:sldMkLst>
          <pc:docMk/>
          <pc:sldMk cId="3880186374" sldId="290"/>
        </pc:sldMkLst>
      </pc:sldChg>
      <pc:sldChg chg="addSp delSp modSp mod">
        <pc:chgData name="Carla Cordeiro" userId="3d882f134d2b5fca" providerId="LiveId" clId="{2A876725-6E89-4C6D-AE23-78AFC94247B8}" dt="2021-06-16T18:02:10.389" v="394" actId="255"/>
        <pc:sldMkLst>
          <pc:docMk/>
          <pc:sldMk cId="4079095975" sldId="291"/>
        </pc:sldMkLst>
        <pc:spChg chg="mod">
          <ac:chgData name="Carla Cordeiro" userId="3d882f134d2b5fca" providerId="LiveId" clId="{2A876725-6E89-4C6D-AE23-78AFC94247B8}" dt="2021-06-16T17:22:56.375" v="122" actId="14100"/>
          <ac:spMkLst>
            <pc:docMk/>
            <pc:sldMk cId="4079095975" sldId="291"/>
            <ac:spMk id="2" creationId="{00000000-0000-0000-0000-000000000000}"/>
          </ac:spMkLst>
        </pc:spChg>
        <pc:spChg chg="mod">
          <ac:chgData name="Carla Cordeiro" userId="3d882f134d2b5fca" providerId="LiveId" clId="{2A876725-6E89-4C6D-AE23-78AFC94247B8}" dt="2021-06-16T18:02:10.389" v="394" actId="255"/>
          <ac:spMkLst>
            <pc:docMk/>
            <pc:sldMk cId="4079095975" sldId="291"/>
            <ac:spMk id="3" creationId="{00000000-0000-0000-0000-000000000000}"/>
          </ac:spMkLst>
        </pc:spChg>
        <pc:spChg chg="add del mod">
          <ac:chgData name="Carla Cordeiro" userId="3d882f134d2b5fca" providerId="LiveId" clId="{2A876725-6E89-4C6D-AE23-78AFC94247B8}" dt="2021-06-16T17:22:30.102" v="87"/>
          <ac:spMkLst>
            <pc:docMk/>
            <pc:sldMk cId="4079095975" sldId="291"/>
            <ac:spMk id="6" creationId="{9976E0BE-1627-4DE6-BD0E-D5BB176838D3}"/>
          </ac:spMkLst>
        </pc:spChg>
      </pc:sldChg>
      <pc:sldChg chg="modSp new del mod">
        <pc:chgData name="Carla Cordeiro" userId="3d882f134d2b5fca" providerId="LiveId" clId="{2A876725-6E89-4C6D-AE23-78AFC94247B8}" dt="2021-06-16T17:36:54.155" v="351" actId="2696"/>
        <pc:sldMkLst>
          <pc:docMk/>
          <pc:sldMk cId="275174404" sldId="292"/>
        </pc:sldMkLst>
        <pc:spChg chg="mod">
          <ac:chgData name="Carla Cordeiro" userId="3d882f134d2b5fca" providerId="LiveId" clId="{2A876725-6E89-4C6D-AE23-78AFC94247B8}" dt="2021-06-16T17:28:46.201" v="147"/>
          <ac:spMkLst>
            <pc:docMk/>
            <pc:sldMk cId="275174404" sldId="292"/>
            <ac:spMk id="2" creationId="{CE2CDB9F-9C1E-4630-9F49-D4792DE37D16}"/>
          </ac:spMkLst>
        </pc:spChg>
      </pc:sldChg>
      <pc:sldChg chg="del">
        <pc:chgData name="Carla Cordeiro" userId="3d882f134d2b5fca" providerId="LiveId" clId="{2A876725-6E89-4C6D-AE23-78AFC94247B8}" dt="2021-06-16T17:18:46.960" v="27" actId="2696"/>
        <pc:sldMkLst>
          <pc:docMk/>
          <pc:sldMk cId="3043856759" sldId="292"/>
        </pc:sldMkLst>
      </pc:sldChg>
      <pc:sldChg chg="modSp add mod ord">
        <pc:chgData name="Carla Cordeiro" userId="3d882f134d2b5fca" providerId="LiveId" clId="{2A876725-6E89-4C6D-AE23-78AFC94247B8}" dt="2021-06-16T17:38:21.503" v="367" actId="14100"/>
        <pc:sldMkLst>
          <pc:docMk/>
          <pc:sldMk cId="1819256020" sldId="293"/>
        </pc:sldMkLst>
        <pc:spChg chg="mod">
          <ac:chgData name="Carla Cordeiro" userId="3d882f134d2b5fca" providerId="LiveId" clId="{2A876725-6E89-4C6D-AE23-78AFC94247B8}" dt="2021-06-16T17:36:49.001" v="350" actId="14100"/>
          <ac:spMkLst>
            <pc:docMk/>
            <pc:sldMk cId="1819256020" sldId="293"/>
            <ac:spMk id="2" creationId="{00000000-0000-0000-0000-000000000000}"/>
          </ac:spMkLst>
        </pc:spChg>
        <pc:spChg chg="mod">
          <ac:chgData name="Carla Cordeiro" userId="3d882f134d2b5fca" providerId="LiveId" clId="{2A876725-6E89-4C6D-AE23-78AFC94247B8}" dt="2021-06-16T17:38:21.503" v="367" actId="14100"/>
          <ac:spMkLst>
            <pc:docMk/>
            <pc:sldMk cId="1819256020" sldId="293"/>
            <ac:spMk id="3" creationId="{00000000-0000-0000-0000-000000000000}"/>
          </ac:spMkLst>
        </pc:spChg>
      </pc:sldChg>
      <pc:sldChg chg="modSp add mod ord">
        <pc:chgData name="Carla Cordeiro" userId="3d882f134d2b5fca" providerId="LiveId" clId="{2A876725-6E89-4C6D-AE23-78AFC94247B8}" dt="2021-06-16T18:14:10.035" v="443" actId="255"/>
        <pc:sldMkLst>
          <pc:docMk/>
          <pc:sldMk cId="4166610441" sldId="294"/>
        </pc:sldMkLst>
        <pc:spChg chg="mod">
          <ac:chgData name="Carla Cordeiro" userId="3d882f134d2b5fca" providerId="LiveId" clId="{2A876725-6E89-4C6D-AE23-78AFC94247B8}" dt="2021-06-16T18:14:10.035" v="443" actId="255"/>
          <ac:spMkLst>
            <pc:docMk/>
            <pc:sldMk cId="4166610441" sldId="294"/>
            <ac:spMk id="2" creationId="{5E294161-9637-4A57-BA3C-8ED3EA8086C5}"/>
          </ac:spMkLst>
        </pc:spChg>
      </pc:sldChg>
      <pc:sldChg chg="new del">
        <pc:chgData name="Carla Cordeiro" userId="3d882f134d2b5fca" providerId="LiveId" clId="{2A876725-6E89-4C6D-AE23-78AFC94247B8}" dt="2021-06-16T18:07:49.081" v="400" actId="2696"/>
        <pc:sldMkLst>
          <pc:docMk/>
          <pc:sldMk cId="3424563709" sldId="295"/>
        </pc:sldMkLst>
      </pc:sldChg>
      <pc:sldChg chg="modSp new mod">
        <pc:chgData name="Carla Cordeiro" userId="3d882f134d2b5fca" providerId="LiveId" clId="{2A876725-6E89-4C6D-AE23-78AFC94247B8}" dt="2021-06-16T18:13:13.806" v="437" actId="123"/>
        <pc:sldMkLst>
          <pc:docMk/>
          <pc:sldMk cId="2712830576" sldId="296"/>
        </pc:sldMkLst>
        <pc:spChg chg="mod">
          <ac:chgData name="Carla Cordeiro" userId="3d882f134d2b5fca" providerId="LiveId" clId="{2A876725-6E89-4C6D-AE23-78AFC94247B8}" dt="2021-06-16T18:13:13.806" v="437" actId="123"/>
          <ac:spMkLst>
            <pc:docMk/>
            <pc:sldMk cId="2712830576" sldId="296"/>
            <ac:spMk id="2" creationId="{1968C255-6DD6-48B7-A73B-029103FD2C8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5D8DD-D8C8-4782-85FC-1FD6F1A9B779}" type="datetimeFigureOut">
              <a:rPr lang="pt-BR" smtClean="0"/>
              <a:t>19/06/2021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7B99A-E4B8-4281-8D13-87FF983A3C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855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Um país</a:t>
            </a:r>
            <a:r>
              <a:rPr lang="pt-BR" baseline="0" dirty="0"/>
              <a:t> que demorou para aceitar e demonizou a herança negra.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0832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7602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Um país</a:t>
            </a:r>
            <a:r>
              <a:rPr lang="pt-BR" baseline="0" dirty="0"/>
              <a:t> que demorou para aceitar e demonizou a herança negra.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7568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5987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3235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Um país</a:t>
            </a:r>
            <a:r>
              <a:rPr lang="pt-BR" baseline="0" dirty="0"/>
              <a:t> que demorou para aceitar e demonizou a herança negra.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3577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/>
          <p:nvPr/>
        </p:nvSpPr>
        <p:spPr>
          <a:xfrm>
            <a:off x="0" y="0"/>
            <a:ext cx="3224800" cy="6866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530867" y="1505507"/>
            <a:ext cx="2267600" cy="197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876333" y="1505500"/>
            <a:ext cx="2457200" cy="506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⊙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459683" y="1505500"/>
            <a:ext cx="2457200" cy="506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⊙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3"/>
          </p:nvPr>
        </p:nvSpPr>
        <p:spPr>
          <a:xfrm>
            <a:off x="9043031" y="1505500"/>
            <a:ext cx="2457200" cy="506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⊙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3022600" y="355600"/>
            <a:ext cx="6146800" cy="6146800"/>
          </a:xfrm>
          <a:prstGeom prst="ellipse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3644900" y="2822333"/>
            <a:ext cx="49020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4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4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4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4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4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4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4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4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4191000" y="4497933"/>
            <a:ext cx="38100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3200">
                <a:solidFill>
                  <a:srgbClr val="FFFFFF"/>
                </a:solidFill>
                <a:highlight>
                  <a:srgbClr val="000000"/>
                </a:highlight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  <a:highlight>
                  <a:srgbClr val="000000"/>
                </a:highlight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  <a:highlight>
                  <a:srgbClr val="000000"/>
                </a:highlight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3200">
                <a:solidFill>
                  <a:srgbClr val="FFFFFF"/>
                </a:solidFill>
                <a:highlight>
                  <a:srgbClr val="000000"/>
                </a:highlight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3200">
                <a:solidFill>
                  <a:srgbClr val="FFFFFF"/>
                </a:solidFill>
                <a:highlight>
                  <a:srgbClr val="000000"/>
                </a:highlight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3200">
                <a:solidFill>
                  <a:srgbClr val="FFFFFF"/>
                </a:solidFill>
                <a:highlight>
                  <a:srgbClr val="000000"/>
                </a:highlight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3200">
                <a:solidFill>
                  <a:srgbClr val="FFFFFF"/>
                </a:solidFill>
                <a:highlight>
                  <a:srgbClr val="000000"/>
                </a:highlight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3200">
                <a:solidFill>
                  <a:srgbClr val="FFFFFF"/>
                </a:solidFill>
                <a:highlight>
                  <a:srgbClr val="000000"/>
                </a:highlight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3200">
                <a:solidFill>
                  <a:srgbClr val="FFFFFF"/>
                </a:solidFill>
                <a:highlight>
                  <a:srgbClr val="000000"/>
                </a:highlight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730200" y="59267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rgbClr val="000000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>
            <a:spLocks noGrp="1"/>
          </p:cNvSpPr>
          <p:nvPr>
            <p:ph type="body" idx="1"/>
          </p:nvPr>
        </p:nvSpPr>
        <p:spPr>
          <a:xfrm>
            <a:off x="609600" y="5875079"/>
            <a:ext cx="109728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304792" algn="ctr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1800"/>
              <a:buNone/>
              <a:defRPr sz="2400">
                <a:solidFill>
                  <a:srgbClr val="FFFF00"/>
                </a:solidFill>
              </a:defRPr>
            </a:lvl1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5730200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>
                <a:solidFill>
                  <a:srgbClr val="FFFF00"/>
                </a:solidFill>
              </a:defRPr>
            </a:lvl1pPr>
            <a:lvl2pPr lvl="1" algn="ctr">
              <a:buNone/>
              <a:defRPr>
                <a:solidFill>
                  <a:srgbClr val="FFFF00"/>
                </a:solidFill>
              </a:defRPr>
            </a:lvl2pPr>
            <a:lvl3pPr lvl="2" algn="ctr">
              <a:buNone/>
              <a:defRPr>
                <a:solidFill>
                  <a:srgbClr val="FFFF00"/>
                </a:solidFill>
              </a:defRPr>
            </a:lvl3pPr>
            <a:lvl4pPr lvl="3" algn="ctr">
              <a:buNone/>
              <a:defRPr>
                <a:solidFill>
                  <a:srgbClr val="FFFF00"/>
                </a:solidFill>
              </a:defRPr>
            </a:lvl4pPr>
            <a:lvl5pPr lvl="4" algn="ctr">
              <a:buNone/>
              <a:defRPr>
                <a:solidFill>
                  <a:srgbClr val="FFFF00"/>
                </a:solidFill>
              </a:defRPr>
            </a:lvl5pPr>
            <a:lvl6pPr lvl="5" algn="ctr">
              <a:buNone/>
              <a:defRPr>
                <a:solidFill>
                  <a:srgbClr val="FFFF00"/>
                </a:solidFill>
              </a:defRPr>
            </a:lvl6pPr>
            <a:lvl7pPr lvl="6" algn="ctr">
              <a:buNone/>
              <a:defRPr>
                <a:solidFill>
                  <a:srgbClr val="FFFF00"/>
                </a:solidFill>
              </a:defRPr>
            </a:lvl7pPr>
            <a:lvl8pPr lvl="7" algn="ctr">
              <a:buNone/>
              <a:defRPr>
                <a:solidFill>
                  <a:srgbClr val="FFFF00"/>
                </a:solidFill>
              </a:defRPr>
            </a:lvl8pPr>
            <a:lvl9pPr lvl="8" algn="ctr">
              <a:buNone/>
              <a:defRPr>
                <a:solidFill>
                  <a:srgbClr val="FFFF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/>
          <p:nvPr/>
        </p:nvSpPr>
        <p:spPr>
          <a:xfrm>
            <a:off x="0" y="0"/>
            <a:ext cx="3224800" cy="6866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530867" y="1505507"/>
            <a:ext cx="2267600" cy="197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4109567" y="1455633"/>
            <a:ext cx="3497600" cy="5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⊙"/>
              <a:defRPr sz="2667"/>
            </a:lvl1pPr>
            <a:lvl2pPr marL="1219170" lvl="1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54" lvl="2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7817764" y="1455633"/>
            <a:ext cx="3497600" cy="5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⊙"/>
              <a:defRPr sz="2667"/>
            </a:lvl1pPr>
            <a:lvl2pPr marL="1219170" lvl="1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54" lvl="2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82600" y="-762000"/>
            <a:ext cx="8382000" cy="83820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375233" y="2655800"/>
            <a:ext cx="65968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8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8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8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8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8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8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8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8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8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30867" y="1505507"/>
            <a:ext cx="2267600" cy="19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28100" y="1343060"/>
            <a:ext cx="7414800" cy="47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bin"/>
              <a:buChar char="⊙"/>
              <a:defRPr sz="3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bin"/>
              <a:buChar char="○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bin"/>
              <a:buChar char="■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○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■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○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■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6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lvl="1" algn="r">
              <a:buNone/>
              <a:defRPr sz="16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lvl="2" algn="r">
              <a:buNone/>
              <a:defRPr sz="16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lvl="3" algn="r">
              <a:buNone/>
              <a:defRPr sz="16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lvl="4" algn="r">
              <a:buNone/>
              <a:defRPr sz="16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lvl="5" algn="r">
              <a:buNone/>
              <a:defRPr sz="16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lvl="6" algn="r">
              <a:buNone/>
              <a:defRPr sz="16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lvl="7" algn="r">
              <a:buNone/>
              <a:defRPr sz="16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lvl="8" algn="r">
              <a:buNone/>
              <a:defRPr sz="16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5" r:id="rId3"/>
    <p:sldLayoutId id="2147483652" r:id="rId4"/>
    <p:sldLayoutId id="2147483648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episode/0Mbq5SKFzkTISUkq5uQP35?si=ab41a80c78264fc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600074" y="2655800"/>
            <a:ext cx="8124825" cy="1546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rgbClr val="FFFF00"/>
                </a:solidFill>
                <a:latin typeface="Cabin Condensed" panose="020B0604020202020204" charset="0"/>
                <a:ea typeface="Cambria" panose="02040503050406030204" pitchFamily="18" charset="0"/>
              </a:rPr>
              <a:t>O NEGRO NA CONSTRUÇÃO DA NAÇÃO BRASILEIRA </a:t>
            </a:r>
            <a:endParaRPr sz="6000" b="1" dirty="0">
              <a:latin typeface="Cabin Condensed" panose="020B0604020202020204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08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5E294161-9637-4A57-BA3C-8ED3EA808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57175"/>
            <a:ext cx="10972800" cy="6310704"/>
          </a:xfrm>
        </p:spPr>
        <p:txBody>
          <a:bodyPr/>
          <a:lstStyle/>
          <a:p>
            <a:pPr marL="350520" marR="13081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Podemos colocar o renascimento do movimento negro organizado no contexto de surgimento e estabelecimento do projeto Unesco, pois mesmo não tendo recebido seu financiamento, seus principais intelectuais – Abdias do Nascimento, Édison Carneiro e Guerreiro Ramos – influenciaram, ainda que indiretamente, o desenho do projeto, sua realização</a:t>
            </a:r>
            <a:r>
              <a:rPr lang="pt-BR" sz="2000" spc="-6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no</a:t>
            </a:r>
            <a:r>
              <a:rPr lang="pt-BR" sz="2000" spc="-6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Rio</a:t>
            </a:r>
            <a:r>
              <a:rPr lang="pt-BR" sz="2000" spc="-6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de</a:t>
            </a:r>
            <a:r>
              <a:rPr lang="pt-BR" sz="2000" spc="-5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Janeiro</a:t>
            </a:r>
            <a:r>
              <a:rPr lang="pt-BR" sz="2000" spc="-7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e</a:t>
            </a:r>
            <a:r>
              <a:rPr lang="pt-BR" sz="2000" spc="-6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como</a:t>
            </a:r>
            <a:r>
              <a:rPr lang="pt-BR" sz="2000" spc="-6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tais</a:t>
            </a:r>
            <a:r>
              <a:rPr lang="pt-BR" sz="2000" spc="-6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estudos</a:t>
            </a:r>
            <a:r>
              <a:rPr lang="pt-BR" sz="2000" spc="-6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foram</a:t>
            </a:r>
            <a:r>
              <a:rPr lang="pt-BR" sz="2000" spc="-6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recebidos</a:t>
            </a:r>
            <a:r>
              <a:rPr lang="pt-BR" sz="2000" spc="-6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e</a:t>
            </a:r>
            <a:r>
              <a:rPr lang="pt-BR" sz="2000" spc="-6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divulgados.</a:t>
            </a:r>
            <a:r>
              <a:rPr lang="pt-BR" sz="2000" spc="-5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Como</a:t>
            </a:r>
            <a:r>
              <a:rPr lang="pt-BR" sz="2000" spc="-6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também pesquisadores ligados ao projeto de pesquisa da ONU apontam a influência que o TEN teria exercido nas suas pesquisas, a exemplo de Charles </a:t>
            </a:r>
            <a:r>
              <a:rPr lang="pt-BR" sz="2000" dirty="0" err="1">
                <a:effectLst/>
                <a:latin typeface="Cabin Condensed" panose="020B0604020202020204"/>
                <a:ea typeface="Times New Roman" panose="02020603050405020304" pitchFamily="18" charset="0"/>
              </a:rPr>
              <a:t>Wagley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, Roger Bastide, Costa Pinto, os quais, inclusive, participaram do Congresso do Negro Brasileiro apresentando teses ou dando pareceres. Outra observação válida é que os trabalhos de intelectuais como Roger Bastide e Florestan Fernandes, que buscavam por meio de seus estudos elucidar o preconceito racial no Brasil,</a:t>
            </a:r>
            <a:r>
              <a:rPr lang="pt-BR" sz="2000" spc="-5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descreviam</a:t>
            </a:r>
            <a:r>
              <a:rPr lang="pt-BR" sz="2000" spc="-5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nos</a:t>
            </a:r>
            <a:r>
              <a:rPr lang="pt-BR" sz="2000" spc="-5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seus</a:t>
            </a:r>
            <a:r>
              <a:rPr lang="pt-BR" sz="2000" spc="-5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textos</a:t>
            </a:r>
            <a:r>
              <a:rPr lang="pt-BR" sz="2000" spc="-5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teóricos</a:t>
            </a:r>
            <a:r>
              <a:rPr lang="pt-BR" sz="2000" spc="-5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o</a:t>
            </a:r>
            <a:r>
              <a:rPr lang="pt-BR" sz="2000" spc="-5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que</a:t>
            </a:r>
            <a:r>
              <a:rPr lang="pt-BR" sz="2000" spc="-6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os</a:t>
            </a:r>
            <a:r>
              <a:rPr lang="pt-BR" sz="2000" spc="-5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militantes</a:t>
            </a:r>
            <a:r>
              <a:rPr lang="pt-BR" sz="2000" spc="-5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do</a:t>
            </a:r>
            <a:r>
              <a:rPr lang="pt-BR" sz="2000" spc="-4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movimento</a:t>
            </a:r>
            <a:r>
              <a:rPr lang="pt-BR" sz="2000" spc="-5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negro</a:t>
            </a:r>
            <a:r>
              <a:rPr lang="pt-BR" sz="2000" spc="-5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já</a:t>
            </a:r>
            <a:r>
              <a:rPr lang="pt-BR" sz="2000" spc="-5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tentavam superar na</a:t>
            </a:r>
            <a:r>
              <a:rPr lang="pt-BR" sz="2000" spc="-1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prática.</a:t>
            </a:r>
          </a:p>
          <a:p>
            <a:pPr algn="l"/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61ECA16E-36FB-47F6-8835-20EA492137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610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1968C255-6DD6-48B7-A73B-029103FD2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409575"/>
            <a:ext cx="10972800" cy="615830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Segundo Guimarães (2002), este termo teria sido forjado por um crítico das formulações </a:t>
            </a:r>
            <a:r>
              <a:rPr lang="pt-BR" dirty="0" err="1">
                <a:effectLst/>
                <a:latin typeface="Cabin Condensed" panose="020B0604020202020204"/>
                <a:ea typeface="Times New Roman" panose="02020603050405020304" pitchFamily="18" charset="0"/>
              </a:rPr>
              <a:t>freyreanas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, Florestan </a:t>
            </a:r>
            <a:r>
              <a:rPr lang="pt-BR" spc="1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“O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movimento negro organizado ‘africanizou-se’. A partir daquele instante, as lideres contra o racismo tinham como uma</a:t>
            </a:r>
            <a:r>
              <a:rPr lang="pt-BR" spc="-3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das</a:t>
            </a:r>
            <a:r>
              <a:rPr lang="pt-BR" spc="-5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premissas</a:t>
            </a:r>
            <a:r>
              <a:rPr lang="pt-BR" spc="-5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a</a:t>
            </a:r>
            <a:r>
              <a:rPr lang="pt-BR" spc="-4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promoção</a:t>
            </a:r>
            <a:r>
              <a:rPr lang="pt-BR" spc="-4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de</a:t>
            </a:r>
            <a:r>
              <a:rPr lang="pt-BR" spc="-4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uma</a:t>
            </a:r>
            <a:r>
              <a:rPr lang="pt-BR" spc="-4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identidade</a:t>
            </a:r>
            <a:r>
              <a:rPr lang="pt-BR" spc="-4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étnica</a:t>
            </a:r>
            <a:r>
              <a:rPr lang="pt-BR" spc="-4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específica</a:t>
            </a:r>
            <a:r>
              <a:rPr lang="pt-BR" spc="-4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do</a:t>
            </a:r>
            <a:r>
              <a:rPr lang="pt-BR" spc="-3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negro.</a:t>
            </a:r>
            <a:r>
              <a:rPr lang="pt-BR" spc="-4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O</a:t>
            </a:r>
            <a:r>
              <a:rPr lang="pt-BR" spc="-4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discurso</a:t>
            </a:r>
            <a:r>
              <a:rPr lang="pt-BR" spc="-4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tanto</a:t>
            </a:r>
            <a:r>
              <a:rPr lang="pt-BR" spc="-4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da</a:t>
            </a:r>
            <a:r>
              <a:rPr lang="pt-BR" spc="-4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negritude</a:t>
            </a:r>
            <a:r>
              <a:rPr lang="pt-BR" spc="-4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quanto do</a:t>
            </a:r>
            <a:r>
              <a:rPr lang="pt-BR" spc="-6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resgate</a:t>
            </a:r>
            <a:r>
              <a:rPr lang="pt-BR" spc="-7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das</a:t>
            </a:r>
            <a:r>
              <a:rPr lang="pt-BR" spc="-7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raízes</a:t>
            </a:r>
            <a:r>
              <a:rPr lang="pt-BR" spc="-7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ancestrais</a:t>
            </a:r>
            <a:r>
              <a:rPr lang="pt-BR" spc="-6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norteou</a:t>
            </a:r>
            <a:r>
              <a:rPr lang="pt-BR" spc="-7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o</a:t>
            </a:r>
            <a:r>
              <a:rPr lang="pt-BR" spc="-6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comportamento</a:t>
            </a:r>
            <a:r>
              <a:rPr lang="pt-BR" spc="-6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da</a:t>
            </a:r>
            <a:r>
              <a:rPr lang="pt-BR" spc="-5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militância.</a:t>
            </a:r>
            <a:r>
              <a:rPr lang="pt-BR" spc="-6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Houve</a:t>
            </a:r>
            <a:r>
              <a:rPr lang="pt-BR" spc="-5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a</a:t>
            </a:r>
            <a:r>
              <a:rPr lang="pt-BR" spc="-7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incorporação</a:t>
            </a:r>
            <a:r>
              <a:rPr lang="pt-BR" spc="-6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do</a:t>
            </a:r>
            <a:r>
              <a:rPr lang="pt-BR" spc="-6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padrão</a:t>
            </a:r>
            <a:r>
              <a:rPr lang="pt-BR" spc="-6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de</a:t>
            </a:r>
            <a:r>
              <a:rPr lang="pt-BR" spc="-6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beleza, da indumentária e da culinária africana” (DOMINGUES, 2007, p.</a:t>
            </a:r>
            <a:r>
              <a:rPr lang="pt-BR" spc="-15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116).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Década de 1970-  Influenciado pelo movimento negro internacional, especialmente o </a:t>
            </a:r>
            <a:r>
              <a:rPr lang="pt-BR" i="1" dirty="0" err="1">
                <a:effectLst/>
                <a:latin typeface="Cabin Condensed" panose="020B0604020202020204"/>
                <a:ea typeface="Times New Roman" panose="02020603050405020304" pitchFamily="18" charset="0"/>
              </a:rPr>
              <a:t>négritude</a:t>
            </a:r>
            <a:r>
              <a:rPr lang="pt-BR" i="1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que tinha como proposta negar a política de assimilação à cultura europeia que os povos negros vinham sofrendo valorizando o orgulho racial e as raízes africanas que tinha como referencias intelectuais como: Aimé </a:t>
            </a:r>
            <a:r>
              <a:rPr lang="pt-BR" dirty="0" err="1">
                <a:effectLst/>
                <a:latin typeface="Cabin Condensed" panose="020B0604020202020204"/>
                <a:ea typeface="Times New Roman" panose="02020603050405020304" pitchFamily="18" charset="0"/>
              </a:rPr>
              <a:t>Césaire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, Léon Damas e </a:t>
            </a:r>
            <a:r>
              <a:rPr lang="pt-BR" dirty="0" err="1">
                <a:effectLst/>
                <a:latin typeface="Cabin Condensed" panose="020B0604020202020204"/>
                <a:ea typeface="Times New Roman" panose="02020603050405020304" pitchFamily="18" charset="0"/>
              </a:rPr>
              <a:t>Léopold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</a:t>
            </a:r>
            <a:r>
              <a:rPr lang="pt-BR" dirty="0" err="1">
                <a:effectLst/>
                <a:latin typeface="Cabin Condensed" panose="020B0604020202020204"/>
                <a:ea typeface="Times New Roman" panose="02020603050405020304" pitchFamily="18" charset="0"/>
              </a:rPr>
              <a:t>Sédar</a:t>
            </a:r>
            <a:r>
              <a:rPr lang="pt-BR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 Senghor. O movimento se opunha a ideologia oficial do Estado brasileiro que visava a assimilação, a democracia racial e o lusotropicalismo.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dirty="0">
              <a:effectLst/>
              <a:latin typeface="Cabin Condensed" panose="020B0604020202020204"/>
              <a:ea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06208BB2-9AD0-4A30-92E7-0119204DD3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830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ctrTitle"/>
          </p:nvPr>
        </p:nvSpPr>
        <p:spPr>
          <a:xfrm>
            <a:off x="3095625" y="1781175"/>
            <a:ext cx="5451275" cy="124777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 dirty="0">
                <a:latin typeface="Cabin"/>
                <a:ea typeface="Cabin"/>
                <a:cs typeface="Cabin"/>
                <a:sym typeface="Cabin"/>
              </a:rPr>
              <a:t>CONCLUSÃO </a:t>
            </a:r>
            <a:endParaRPr sz="4800" b="1" dirty="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7" name="Google Shape;87;p16"/>
          <p:cNvSpPr txBox="1">
            <a:spLocks noGrp="1"/>
          </p:cNvSpPr>
          <p:nvPr>
            <p:ph type="subTitle" idx="1"/>
          </p:nvPr>
        </p:nvSpPr>
        <p:spPr>
          <a:xfrm>
            <a:off x="3000375" y="3190875"/>
            <a:ext cx="5924550" cy="2353458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/>
            <a:r>
              <a:rPr lang="pt-BR" sz="3600" dirty="0">
                <a:solidFill>
                  <a:srgbClr val="FFFF00"/>
                </a:solidFill>
                <a:latin typeface="Cabin Condensed" panose="020B0604020202020204" charset="0"/>
              </a:rPr>
              <a:t>Mas todo mundo pensava assim naquela época...</a:t>
            </a:r>
            <a:endParaRPr sz="3600" dirty="0">
              <a:solidFill>
                <a:srgbClr val="FFFF00"/>
              </a:solidFill>
              <a:latin typeface="Cabin Condense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979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5E294161-9637-4A57-BA3C-8ED3EA808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57175"/>
            <a:ext cx="10972800" cy="6310704"/>
          </a:xfrm>
        </p:spPr>
        <p:txBody>
          <a:bodyPr/>
          <a:lstStyle/>
          <a:p>
            <a:pPr marL="647693" indent="-342900" algn="just">
              <a:buFont typeface="Arial" panose="020B0604020202020204" pitchFamily="34" charset="0"/>
              <a:buChar char="•"/>
            </a:pPr>
            <a:r>
              <a:rPr lang="pt-BR" b="1" i="0" dirty="0">
                <a:effectLst/>
                <a:latin typeface="Cabin Condensed" panose="020B0604020202020204"/>
              </a:rPr>
              <a:t>Juliano Moreira </a:t>
            </a:r>
            <a:r>
              <a:rPr lang="pt-BR" b="0" i="0" dirty="0">
                <a:effectLst/>
                <a:latin typeface="Cabin Condensed" panose="020B0604020202020204"/>
              </a:rPr>
              <a:t>(1873-1933, o médico que revolucionou a </a:t>
            </a:r>
            <a:r>
              <a:rPr lang="pt-BR" b="1" i="0" dirty="0">
                <a:effectLst/>
                <a:latin typeface="Cabin Condensed" panose="020B0604020202020204"/>
              </a:rPr>
              <a:t>psiquiatria</a:t>
            </a:r>
            <a:r>
              <a:rPr lang="pt-BR" b="0" i="0" dirty="0">
                <a:effectLst/>
                <a:latin typeface="Cabin Condensed" panose="020B0604020202020204"/>
              </a:rPr>
              <a:t> no Brasil. Um aspecto marcante na obra de Juliano Moreira foi sua explícita discordância quanto à atribuição da degeneração do povo brasileiro à mestiçagem, especialmente a uma suposta contribuição negativa dos negros na miscigenação. A posição de Moreira era minoritária entre os médicos, na primeira década do século XX, época em que ele mais diretamente se referiu a esta divergência, polemizando com o médico maranhense Raimundo Nina Rodrigues (1862-1906). Também desafiava outro pressuposto comum à época, de que existiriam doenças mentais próprias dos climas tropicais.</a:t>
            </a:r>
          </a:p>
          <a:p>
            <a:pPr marL="647693" indent="-342900" algn="just">
              <a:buFont typeface="Arial" panose="020B0604020202020204" pitchFamily="34" charset="0"/>
              <a:buChar char="•"/>
            </a:pPr>
            <a:r>
              <a:rPr lang="pt-BR" b="1" dirty="0">
                <a:latin typeface="Cabin Condensed" panose="020B0604020202020204"/>
              </a:rPr>
              <a:t>Manuel Querino </a:t>
            </a:r>
            <a:r>
              <a:rPr lang="pt-BR" dirty="0">
                <a:latin typeface="Cabin Condensed" panose="020B0604020202020204"/>
              </a:rPr>
              <a:t>(1851-1923)</a:t>
            </a:r>
            <a:r>
              <a:rPr lang="pt-BR" b="0" i="0" dirty="0">
                <a:effectLst/>
                <a:latin typeface="Cabin Condensed" panose="020B0604020202020204"/>
              </a:rPr>
              <a:t> um dos mais destacados intelectuais baianos, é considerado pelo professor Jeferson Bacelar (UFBA) como um dos fundadores da Antropologia brasileira. Em sua obra </a:t>
            </a:r>
            <a:r>
              <a:rPr lang="pt-BR" dirty="0">
                <a:latin typeface="Cabin Condensed" panose="020B0604020202020204"/>
              </a:rPr>
              <a:t>registra a importância de tantas pessoas, negras e mestiças, que contribuíram para o enriquecido da cultura brasileira, Manuel Querino dedicou verbetes biográficos a algumas delas no livro “Artistas </a:t>
            </a:r>
            <a:r>
              <a:rPr lang="pt-BR" dirty="0" err="1">
                <a:latin typeface="Cabin Condensed" panose="020B0604020202020204"/>
              </a:rPr>
              <a:t>bahianos</a:t>
            </a:r>
            <a:r>
              <a:rPr lang="pt-BR" dirty="0">
                <a:latin typeface="Cabin Condensed" panose="020B0604020202020204"/>
              </a:rPr>
              <a:t>: indicações biográficas” que reuniu 216 registros de escultores, pintores, músicos, entalhadores, marmoristas, agrimensores e arquitetos . </a:t>
            </a:r>
            <a:endParaRPr lang="pt-BR" b="0" i="0" dirty="0">
              <a:effectLst/>
              <a:latin typeface="Cabin Condensed" panose="020B0604020202020204"/>
            </a:endParaRPr>
          </a:p>
          <a:p>
            <a:pPr algn="l"/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61ECA16E-36FB-47F6-8835-20EA492137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098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12801599" y="1357747"/>
            <a:ext cx="401780" cy="5653632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867" y="133350"/>
            <a:ext cx="2267600" cy="6105525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b="1" dirty="0">
                <a:solidFill>
                  <a:srgbClr val="FFFF00"/>
                </a:solidFill>
              </a:rPr>
              <a:t>Dica- Podcast: Vidas negras</a:t>
            </a:r>
            <a:br>
              <a:rPr lang="pt-BR" b="1" dirty="0">
                <a:solidFill>
                  <a:srgbClr val="FFFF00"/>
                </a:solidFill>
              </a:rPr>
            </a:br>
            <a:r>
              <a:rPr lang="pt-BR" b="1" dirty="0">
                <a:solidFill>
                  <a:srgbClr val="FFFF00"/>
                </a:solidFill>
              </a:rPr>
              <a:t/>
            </a:r>
            <a:br>
              <a:rPr lang="pt-BR" b="1" dirty="0">
                <a:solidFill>
                  <a:srgbClr val="FFFF00"/>
                </a:solidFill>
              </a:rPr>
            </a:br>
            <a:r>
              <a:rPr lang="pt-BR" b="1" dirty="0">
                <a:solidFill>
                  <a:srgbClr val="FFFF00"/>
                </a:solidFill>
              </a:rPr>
              <a:t>Terra de cientistas </a:t>
            </a:r>
            <a:br>
              <a:rPr lang="pt-BR" b="1" dirty="0">
                <a:solidFill>
                  <a:srgbClr val="FFFF00"/>
                </a:solidFill>
              </a:rPr>
            </a:br>
            <a:r>
              <a:rPr lang="pt-BR" b="1" dirty="0">
                <a:solidFill>
                  <a:srgbClr val="FFFF00"/>
                </a:solidFill>
                <a:hlinkClick r:id="rId3"/>
              </a:rPr>
              <a:t>https://open.spotify.com/episode/0Mbq5SKFzkTISUkq5uQP35?si=ab41a80c78264fce</a:t>
            </a:r>
            <a:r>
              <a:rPr lang="pt-BR" b="1" dirty="0">
                <a:solidFill>
                  <a:srgbClr val="FFFF00"/>
                </a:solidFill>
              </a:rPr>
              <a:t/>
            </a:r>
            <a:br>
              <a:rPr lang="pt-BR" b="1" dirty="0">
                <a:solidFill>
                  <a:srgbClr val="FFFF00"/>
                </a:solidFill>
              </a:rPr>
            </a:br>
            <a:r>
              <a:rPr lang="pt-BR" b="1" dirty="0">
                <a:solidFill>
                  <a:srgbClr val="FFFF00"/>
                </a:solidFill>
              </a:rPr>
              <a:t/>
            </a:r>
            <a:br>
              <a:rPr lang="pt-BR" b="1" dirty="0">
                <a:solidFill>
                  <a:srgbClr val="FFFF00"/>
                </a:solidFill>
              </a:rPr>
            </a:br>
            <a:r>
              <a:rPr lang="pt-BR" b="1" dirty="0">
                <a:solidFill>
                  <a:srgbClr val="FFFF00"/>
                </a:solidFill>
              </a:rPr>
              <a:t>Uma estética negra: https://open.spotify.com/episode/6buZCPRR8T4JHNEA7B8Ad9?si=d0ee5a70e7174480</a:t>
            </a:r>
            <a:br>
              <a:rPr lang="pt-BR" b="1" dirty="0">
                <a:solidFill>
                  <a:srgbClr val="FFFF00"/>
                </a:solidFill>
              </a:rPr>
            </a:br>
            <a:r>
              <a:rPr lang="pt-BR" b="1" dirty="0">
                <a:solidFill>
                  <a:srgbClr val="FFFF00"/>
                </a:solidFill>
              </a:rPr>
              <a:t/>
            </a:r>
            <a:br>
              <a:rPr lang="pt-BR" b="1" dirty="0">
                <a:solidFill>
                  <a:srgbClr val="FFFF00"/>
                </a:solidFill>
              </a:rPr>
            </a:b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152776" y="499743"/>
            <a:ext cx="8877299" cy="6105525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380990" algn="just">
              <a:buFont typeface="Arial" panose="020B0604020202020204" pitchFamily="34" charset="0"/>
              <a:buChar char="•"/>
            </a:pPr>
            <a:r>
              <a:rPr lang="pt-BR" sz="3200" b="1" dirty="0">
                <a:solidFill>
                  <a:schemeClr val="tx1"/>
                </a:solidFill>
                <a:latin typeface="Cabin Condensed" panose="020B0604020202020204"/>
              </a:rPr>
              <a:t>Abdias do Nascimento </a:t>
            </a:r>
            <a:r>
              <a:rPr lang="pt-BR" sz="3200" dirty="0">
                <a:solidFill>
                  <a:schemeClr val="tx1"/>
                </a:solidFill>
                <a:latin typeface="Cabin Condensed" panose="020B0604020202020204"/>
              </a:rPr>
              <a:t>(1914-2011)</a:t>
            </a:r>
            <a:r>
              <a:rPr lang="pt-BR" sz="3200" b="0" i="0" dirty="0">
                <a:solidFill>
                  <a:srgbClr val="000000"/>
                </a:solidFill>
                <a:effectLst/>
                <a:latin typeface="Cabin Condensed" panose="020B0604020202020204"/>
              </a:rPr>
              <a:t> poeta, escritor, dramaturgo, artista plástico e ativista pan-africanista, fundou o Teatro Experimental do Negro e o projeto Museu de Arte Negra. Suas pinturas, largamente exibidas dentro e fora do Brasil exploram o legado cultural africano no contexto do combate ao racismo. Professor Emérito da Universidade do Estado de Nova York, ele foi deputado federal, senador da República e secretário do governo do Estado do Rio de Janeiro.</a:t>
            </a:r>
            <a:endParaRPr lang="pt-BR" sz="3200" dirty="0">
              <a:solidFill>
                <a:schemeClr val="tx1"/>
              </a:solidFill>
              <a:latin typeface="Cabin Condensed" panose="020B0604020202020204"/>
            </a:endParaRPr>
          </a:p>
          <a:p>
            <a:pPr marL="304793" indent="0" algn="just">
              <a:buNone/>
            </a:pPr>
            <a:endParaRPr lang="pt-BR" sz="3200" dirty="0">
              <a:solidFill>
                <a:schemeClr val="tx1"/>
              </a:solidFill>
              <a:latin typeface="Cabin Condensed" panose="020B0604020202020204"/>
            </a:endParaRP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925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ctrTitle"/>
          </p:nvPr>
        </p:nvSpPr>
        <p:spPr>
          <a:xfrm>
            <a:off x="3644900" y="2219325"/>
            <a:ext cx="4902000" cy="79057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666" dirty="0">
                <a:latin typeface="Cabin"/>
                <a:ea typeface="Cabin"/>
                <a:cs typeface="Cabin"/>
                <a:sym typeface="Cabin"/>
              </a:rPr>
              <a:t>1</a:t>
            </a:r>
            <a:endParaRPr sz="10666" dirty="0">
              <a:latin typeface="Cabin"/>
              <a:ea typeface="Cabin"/>
              <a:cs typeface="Cabin"/>
              <a:sym typeface="Cabin"/>
            </a:endParaRPr>
          </a:p>
          <a:p>
            <a:pPr lvl="0"/>
            <a:endParaRPr dirty="0"/>
          </a:p>
        </p:txBody>
      </p:sp>
      <p:sp>
        <p:nvSpPr>
          <p:cNvPr id="87" name="Google Shape;87;p16"/>
          <p:cNvSpPr txBox="1">
            <a:spLocks noGrp="1"/>
          </p:cNvSpPr>
          <p:nvPr>
            <p:ph type="subTitle" idx="1"/>
          </p:nvPr>
        </p:nvSpPr>
        <p:spPr>
          <a:xfrm>
            <a:off x="3000375" y="2592372"/>
            <a:ext cx="6011650" cy="214155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000" dirty="0">
                <a:solidFill>
                  <a:srgbClr val="FFFF00"/>
                </a:solidFill>
                <a:effectLst/>
                <a:latin typeface="Cabin Condense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 NEGRO E O ATRASO DA NAÇÃO: racismo cientifico e os homens de ciência  </a:t>
            </a:r>
          </a:p>
        </p:txBody>
      </p:sp>
    </p:spTree>
    <p:extLst>
      <p:ext uri="{BB962C8B-B14F-4D97-AF65-F5344CB8AC3E}">
        <p14:creationId xmlns:p14="http://schemas.microsoft.com/office/powerpoint/2010/main" val="268419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12801599" y="1357747"/>
            <a:ext cx="401780" cy="5653632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dirty="0"/>
              <a:t>O negro e os males da nação 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241966" y="180110"/>
            <a:ext cx="8769925" cy="6511636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endParaRPr lang="pt-BR" sz="3200" b="1" dirty="0">
              <a:latin typeface="Cabin Condensed" panose="020B0604020202020204"/>
            </a:endParaRPr>
          </a:p>
          <a:p>
            <a:pPr algn="just"/>
            <a:r>
              <a:rPr lang="pt-BR" sz="3200" b="1" dirty="0">
                <a:latin typeface="Cabin Condensed" panose="020B0604020202020204"/>
              </a:rPr>
              <a:t>Abolição da escravidão (1888)</a:t>
            </a:r>
          </a:p>
          <a:p>
            <a:pPr algn="just"/>
            <a:r>
              <a:rPr lang="pt-BR" sz="3200" dirty="0">
                <a:latin typeface="Cabin Condensed" panose="020B0604020202020204"/>
              </a:rPr>
              <a:t>Instituição que permeia as relações sociais; </a:t>
            </a:r>
          </a:p>
          <a:p>
            <a:pPr algn="just"/>
            <a:r>
              <a:rPr lang="pt-BR" sz="3200" dirty="0">
                <a:latin typeface="Cabin Condensed" panose="020B0604020202020204"/>
              </a:rPr>
              <a:t>Segundo Carlos Moore, 70% da população brasileira era negra pós-abolição; </a:t>
            </a:r>
          </a:p>
          <a:p>
            <a:pPr algn="just"/>
            <a:r>
              <a:rPr lang="pt-BR" sz="3200" b="1" dirty="0">
                <a:latin typeface="Cabin Condensed" panose="020B0604020202020204"/>
              </a:rPr>
              <a:t>Branqueamento como missão civilizatória (1910-193-)</a:t>
            </a:r>
          </a:p>
          <a:p>
            <a:pPr algn="just"/>
            <a:r>
              <a:rPr lang="pt-BR" sz="3200" dirty="0">
                <a:latin typeface="Cabin Condensed" panose="020B0604020202020204"/>
              </a:rPr>
              <a:t>Branquear, caldear como viabilização da nação</a:t>
            </a:r>
          </a:p>
          <a:p>
            <a:pPr algn="just"/>
            <a:r>
              <a:rPr lang="pt-BR" sz="3200" i="1" dirty="0" err="1">
                <a:latin typeface="Cabin Condensed" panose="020B0604020202020204"/>
              </a:rPr>
              <a:t>Sur</a:t>
            </a:r>
            <a:r>
              <a:rPr lang="pt-BR" sz="3200" i="1" dirty="0">
                <a:latin typeface="Cabin Condensed" panose="020B0604020202020204"/>
              </a:rPr>
              <a:t> </a:t>
            </a:r>
            <a:r>
              <a:rPr lang="pt-BR" sz="3200" i="1" dirty="0" err="1">
                <a:latin typeface="Cabin Condensed" panose="020B0604020202020204"/>
              </a:rPr>
              <a:t>les</a:t>
            </a:r>
            <a:r>
              <a:rPr lang="pt-BR" sz="3200" i="1" dirty="0">
                <a:latin typeface="Cabin Condensed" panose="020B0604020202020204"/>
              </a:rPr>
              <a:t> metis </a:t>
            </a:r>
            <a:r>
              <a:rPr lang="pt-BR" sz="3200" dirty="0">
                <a:latin typeface="Cabin Condensed" panose="020B0604020202020204"/>
              </a:rPr>
              <a:t>(1911), João Batista Lacerda</a:t>
            </a:r>
          </a:p>
          <a:p>
            <a:pPr algn="just"/>
            <a:r>
              <a:rPr lang="pt-BR" sz="3200" dirty="0">
                <a:latin typeface="Cabin Condensed" panose="020B0604020202020204"/>
              </a:rPr>
              <a:t>Imigração europeia</a:t>
            </a:r>
          </a:p>
          <a:p>
            <a:pPr algn="just"/>
            <a:r>
              <a:rPr lang="pt-BR" sz="3200" dirty="0">
                <a:latin typeface="Cabin Condensed" panose="020B0604020202020204"/>
              </a:rPr>
              <a:t>Nina Rodrigues  (1882-1906)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25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>
            <a:spLocks noGrp="1"/>
          </p:cNvSpPr>
          <p:nvPr>
            <p:ph type="title"/>
          </p:nvPr>
        </p:nvSpPr>
        <p:spPr>
          <a:xfrm>
            <a:off x="612809" y="2924731"/>
            <a:ext cx="2267600" cy="2611679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00"/>
                </a:solidFill>
              </a:rPr>
              <a:t>Dica</a:t>
            </a:r>
            <a:br>
              <a:rPr lang="en" dirty="0">
                <a:solidFill>
                  <a:srgbClr val="FFFF00"/>
                </a:solidFill>
              </a:rPr>
            </a:br>
            <a:r>
              <a:rPr lang="en" dirty="0">
                <a:solidFill>
                  <a:srgbClr val="FFFF00"/>
                </a:solidFill>
              </a:rPr>
              <a:t>Documentário- </a:t>
            </a:r>
            <a:r>
              <a:rPr lang="en" b="1" dirty="0">
                <a:solidFill>
                  <a:srgbClr val="FFFF00"/>
                </a:solidFill>
              </a:rPr>
              <a:t>Menino 23</a:t>
            </a:r>
            <a:br>
              <a:rPr lang="en" b="1" dirty="0">
                <a:solidFill>
                  <a:srgbClr val="FFFF00"/>
                </a:solidFill>
              </a:rPr>
            </a:br>
            <a:r>
              <a:rPr lang="en" b="1" dirty="0">
                <a:solidFill>
                  <a:srgbClr val="FFFF00"/>
                </a:solidFill>
              </a:rPr>
              <a:t>Disponível no Youtube 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144" name="Google Shape;144;p21"/>
          <p:cNvSpPr txBox="1">
            <a:spLocks noGrp="1"/>
          </p:cNvSpPr>
          <p:nvPr>
            <p:ph type="body" idx="1"/>
          </p:nvPr>
        </p:nvSpPr>
        <p:spPr>
          <a:xfrm>
            <a:off x="3338946" y="277092"/>
            <a:ext cx="2994588" cy="6290809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pt-BR" b="1" dirty="0"/>
              <a:t>C</a:t>
            </a:r>
            <a:r>
              <a:rPr lang="en" b="1" dirty="0"/>
              <a:t>onde Buffon (1707-1788)</a:t>
            </a:r>
          </a:p>
          <a:p>
            <a:pPr marL="380990" indent="-380990"/>
            <a:r>
              <a:rPr lang="pt-BR" dirty="0"/>
              <a:t>Naturalista francês;</a:t>
            </a:r>
          </a:p>
          <a:p>
            <a:pPr marL="380990" indent="-380990"/>
            <a:r>
              <a:rPr lang="pt-BR" b="1" dirty="0"/>
              <a:t>Precursor das teorias evolucionistas;</a:t>
            </a:r>
          </a:p>
          <a:p>
            <a:pPr marL="380990" indent="-380990"/>
            <a:r>
              <a:rPr lang="pt-BR" dirty="0"/>
              <a:t>Continente europeu e o homem europeu como parâmetro de comparação;</a:t>
            </a:r>
          </a:p>
          <a:p>
            <a:pPr marL="380990" indent="-380990"/>
            <a:r>
              <a:rPr lang="pt-BR" b="1" dirty="0"/>
              <a:t>Europa </a:t>
            </a:r>
            <a:r>
              <a:rPr lang="pt-BR" dirty="0"/>
              <a:t>&gt; </a:t>
            </a:r>
            <a:r>
              <a:rPr lang="pt-BR" b="1" dirty="0"/>
              <a:t>África/Ásia </a:t>
            </a:r>
            <a:r>
              <a:rPr lang="pt-BR" dirty="0"/>
              <a:t>&gt; </a:t>
            </a:r>
            <a:r>
              <a:rPr lang="pt-BR" b="1" dirty="0"/>
              <a:t>América </a:t>
            </a:r>
          </a:p>
          <a:p>
            <a:pPr marL="380990" indent="-380990"/>
            <a:endParaRPr dirty="0"/>
          </a:p>
        </p:txBody>
      </p:sp>
      <p:sp>
        <p:nvSpPr>
          <p:cNvPr id="145" name="Google Shape;145;p21"/>
          <p:cNvSpPr txBox="1">
            <a:spLocks noGrp="1"/>
          </p:cNvSpPr>
          <p:nvPr>
            <p:ph type="body" idx="2"/>
          </p:nvPr>
        </p:nvSpPr>
        <p:spPr>
          <a:xfrm>
            <a:off x="6459683" y="277092"/>
            <a:ext cx="2457200" cy="6290809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pt-BR" b="1" dirty="0"/>
              <a:t>A</a:t>
            </a:r>
            <a:r>
              <a:rPr lang="en" b="1" dirty="0"/>
              <a:t>rthur Gobineau (1816-1882)</a:t>
            </a:r>
            <a:endParaRPr b="1" dirty="0"/>
          </a:p>
          <a:p>
            <a:pPr marL="380990" indent="-380990"/>
            <a:r>
              <a:rPr lang="pt-BR" dirty="0"/>
              <a:t>T</a:t>
            </a:r>
            <a:r>
              <a:rPr lang="en" dirty="0"/>
              <a:t>eorias sobre o racismo e eugenia </a:t>
            </a:r>
          </a:p>
          <a:p>
            <a:pPr marL="380990" indent="-380990"/>
            <a:r>
              <a:rPr lang="pt-BR" dirty="0"/>
              <a:t>M</a:t>
            </a:r>
            <a:r>
              <a:rPr lang="en" dirty="0"/>
              <a:t>iscigenação =degeneração</a:t>
            </a:r>
          </a:p>
          <a:p>
            <a:pPr marL="380990" indent="-380990"/>
            <a:r>
              <a:rPr lang="pt-BR" dirty="0"/>
              <a:t>V</a:t>
            </a:r>
            <a:r>
              <a:rPr lang="en" dirty="0"/>
              <a:t>isitou o Brasil em 1869</a:t>
            </a:r>
          </a:p>
          <a:p>
            <a:pPr marL="380990" indent="-380990"/>
            <a:r>
              <a:rPr lang="pt-BR" dirty="0"/>
              <a:t>P</a:t>
            </a:r>
            <a:r>
              <a:rPr lang="en" dirty="0"/>
              <a:t>ropôs uma solução para nossa questão</a:t>
            </a:r>
            <a:endParaRPr dirty="0"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3"/>
          </p:nvPr>
        </p:nvSpPr>
        <p:spPr>
          <a:xfrm>
            <a:off x="9043031" y="277092"/>
            <a:ext cx="2457200" cy="6290809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 dirty="0"/>
              <a:t>Cesare Lombroso (1835-1909)</a:t>
            </a:r>
            <a:endParaRPr b="1" dirty="0"/>
          </a:p>
          <a:p>
            <a:pPr marL="380990" indent="-380990"/>
            <a:r>
              <a:rPr lang="pt-BR" dirty="0"/>
              <a:t>Médico criminalista</a:t>
            </a:r>
          </a:p>
          <a:p>
            <a:pPr marL="380990" indent="-380990"/>
            <a:r>
              <a:rPr lang="pt-BR" dirty="0"/>
              <a:t>Teoria do criminoso nato</a:t>
            </a:r>
          </a:p>
          <a:p>
            <a:pPr marL="380990" indent="-380990"/>
            <a:r>
              <a:rPr lang="pt-BR" dirty="0"/>
              <a:t>Determina, através de características físicas, quem era o “homem delinquente” </a:t>
            </a:r>
            <a:endParaRPr dirty="0"/>
          </a:p>
        </p:txBody>
      </p:sp>
      <p:grpSp>
        <p:nvGrpSpPr>
          <p:cNvPr id="147" name="Google Shape;147;p21"/>
          <p:cNvGrpSpPr/>
          <p:nvPr/>
        </p:nvGrpSpPr>
        <p:grpSpPr>
          <a:xfrm>
            <a:off x="2016320" y="644507"/>
            <a:ext cx="752137" cy="801400"/>
            <a:chOff x="5970800" y="1619250"/>
            <a:chExt cx="428650" cy="456725"/>
          </a:xfrm>
        </p:grpSpPr>
        <p:sp>
          <p:nvSpPr>
            <p:cNvPr id="148" name="Google Shape;148;p21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149" name="Google Shape;149;p21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150" name="Google Shape;150;p21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151" name="Google Shape;151;p21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  <p:sp>
          <p:nvSpPr>
            <p:cNvPr id="152" name="Google Shape;152;p21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89"/>
            </a:p>
          </p:txBody>
        </p:sp>
      </p:grpSp>
      <p:sp>
        <p:nvSpPr>
          <p:cNvPr id="153" name="Google Shape;153;p21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259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78C53711-983D-479D-8F89-1A2889115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9075"/>
            <a:ext cx="10972800" cy="6348804"/>
          </a:xfrm>
        </p:spPr>
        <p:txBody>
          <a:bodyPr/>
          <a:lstStyle/>
          <a:p>
            <a:endParaRPr lang="pt-BR" sz="2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Podemos </a:t>
            </a:r>
            <a:r>
              <a:rPr lang="pt-BR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também citar Euclides da Cunha, Silvio Romero, Oliveira </a:t>
            </a:r>
            <a:r>
              <a:rPr lang="pt-BR" sz="2400" spc="-15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Vianna, entre outros como exemplos de intelectuais que </a:t>
            </a:r>
            <a:r>
              <a:rPr lang="pt-BR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debruçaram</a:t>
            </a:r>
            <a:r>
              <a:rPr lang="pt-BR" sz="2400" spc="-45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pt-BR" sz="24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t-BR" sz="2400" spc="-45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tema</a:t>
            </a:r>
            <a:r>
              <a:rPr lang="pt-BR" sz="2400" spc="-4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pt-BR" sz="2400" spc="-45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clareamento</a:t>
            </a:r>
            <a:r>
              <a:rPr lang="pt-BR" sz="2400" spc="-45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racial.</a:t>
            </a:r>
            <a:r>
              <a:rPr lang="pt-BR" sz="2400" spc="-4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Esse e</a:t>
            </a:r>
            <a:r>
              <a:rPr lang="pt-BR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nfoque</a:t>
            </a:r>
            <a:r>
              <a:rPr lang="pt-BR" sz="24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predomina</a:t>
            </a:r>
            <a:r>
              <a:rPr lang="pt-BR" sz="2400" spc="-55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até</a:t>
            </a:r>
            <a:r>
              <a:rPr lang="pt-BR" sz="2400" spc="-35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meados</a:t>
            </a:r>
            <a:r>
              <a:rPr lang="pt-BR" sz="2400" spc="-4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</a:t>
            </a:r>
            <a:r>
              <a:rPr lang="pt-BR" sz="2400" spc="-5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década de 1920. O futuro do Brasil via eugenia </a:t>
            </a:r>
            <a:r>
              <a:rPr lang="pt-BR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pt-BR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 seja, “melhoramento” da raça </a:t>
            </a:r>
            <a:r>
              <a:rPr lang="pt-BR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pt-BR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foi pensado dentro das instituições, especialmente faculdades de direito e de medicina. Esses lugares deram eco e atuaram fortemente na divulgação desses pensamentos, ou seja, houve uma institucionalização desse debate, como bem mostrado por Lilia Schwarz (2005) e Mariza Correia (2003). Argumentos evolucionistas permitiram explicar cientificamente as diferenças, classificar as espécies, localizar os pontos de atraso e implantar políticas públicas racistas no Brasil. Como afirma Schwarz, essas teorias foram justificativas “para expulsar a 'parte gangrenada' da população, sem deixar de garantir que o futuro seria branco e ocidental” (2005, p. 178).</a:t>
            </a:r>
            <a:endParaRPr lang="pt-BR" sz="2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A48CB80D-10B4-4426-9ABE-06BEE8DD3C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64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ctrTitle"/>
          </p:nvPr>
        </p:nvSpPr>
        <p:spPr>
          <a:xfrm>
            <a:off x="3616619" y="518279"/>
            <a:ext cx="4902000" cy="1724024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666" dirty="0">
                <a:latin typeface="Cabin"/>
                <a:ea typeface="Cabin"/>
                <a:cs typeface="Cabin"/>
                <a:sym typeface="Cabin"/>
              </a:rPr>
              <a:t>2</a:t>
            </a:r>
            <a:endParaRPr sz="10666" dirty="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7" name="Google Shape;87;p16"/>
          <p:cNvSpPr txBox="1">
            <a:spLocks noGrp="1"/>
          </p:cNvSpPr>
          <p:nvPr>
            <p:ph type="subTitle" idx="1"/>
          </p:nvPr>
        </p:nvSpPr>
        <p:spPr>
          <a:xfrm>
            <a:off x="3283244" y="2524027"/>
            <a:ext cx="5568750" cy="211533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/>
            <a:r>
              <a:rPr lang="pt-BR" sz="4000" dirty="0">
                <a:solidFill>
                  <a:srgbClr val="FFFF00"/>
                </a:solidFill>
                <a:effectLst/>
                <a:latin typeface="Cabin Condense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CALDEAR, MISTURAR E EXOTIZAR</a:t>
            </a:r>
            <a:r>
              <a:rPr lang="pt-BR" sz="4000" dirty="0">
                <a:solidFill>
                  <a:srgbClr val="FFFF00"/>
                </a:solidFill>
                <a:latin typeface="Cabin Condensed" panose="020B0604020202020204" charset="0"/>
              </a:rPr>
              <a:t>:</a:t>
            </a:r>
          </a:p>
          <a:p>
            <a:pPr marL="0" indent="0" algn="ctr"/>
            <a:r>
              <a:rPr lang="pt-BR" sz="4000" dirty="0">
                <a:solidFill>
                  <a:srgbClr val="FFFF00"/>
                </a:solidFill>
                <a:latin typeface="Cabin Condensed" panose="020B0604020202020204" charset="0"/>
              </a:rPr>
              <a:t> a fórmula perfeita </a:t>
            </a:r>
            <a:endParaRPr sz="4000" dirty="0">
              <a:solidFill>
                <a:srgbClr val="FFFF00"/>
              </a:solidFill>
              <a:latin typeface="Cabin Condense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426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12801599" y="1357747"/>
            <a:ext cx="401780" cy="5653632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867" y="1505507"/>
            <a:ext cx="2267600" cy="2580718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b="1" dirty="0">
                <a:solidFill>
                  <a:srgbClr val="FFFF00"/>
                </a:solidFill>
              </a:rPr>
              <a:t>Dica- Documentário: </a:t>
            </a:r>
            <a:br>
              <a:rPr lang="pt-BR" b="1" dirty="0">
                <a:solidFill>
                  <a:srgbClr val="FFFF00"/>
                </a:solidFill>
              </a:rPr>
            </a:br>
            <a:r>
              <a:rPr lang="pt-BR" b="1" dirty="0">
                <a:solidFill>
                  <a:srgbClr val="FFFF00"/>
                </a:solidFill>
              </a:rPr>
              <a:t/>
            </a:r>
            <a:br>
              <a:rPr lang="pt-BR" b="1" dirty="0">
                <a:solidFill>
                  <a:srgbClr val="FFFF00"/>
                </a:solidFill>
              </a:rPr>
            </a:br>
            <a:r>
              <a:rPr lang="pt-BR" b="1" dirty="0">
                <a:solidFill>
                  <a:srgbClr val="FFFF00"/>
                </a:solidFill>
              </a:rPr>
              <a:t>Você já foi à Bahia? </a:t>
            </a:r>
            <a:r>
              <a:rPr lang="pt-BR" dirty="0">
                <a:solidFill>
                  <a:srgbClr val="FFFF00"/>
                </a:solidFill>
              </a:rPr>
              <a:t>(1944)</a:t>
            </a:r>
            <a:br>
              <a:rPr lang="pt-BR" dirty="0">
                <a:solidFill>
                  <a:srgbClr val="FFFF00"/>
                </a:solidFill>
              </a:rPr>
            </a:br>
            <a:r>
              <a:rPr lang="pt-BR" dirty="0">
                <a:solidFill>
                  <a:srgbClr val="FFFF00"/>
                </a:solidFill>
                <a:highlight>
                  <a:srgbClr val="000000"/>
                </a:highlight>
              </a:rPr>
              <a:t>https://www.youtube.com/watch?v=Cafw6T_RYe0</a:t>
            </a:r>
            <a:br>
              <a:rPr lang="pt-BR" dirty="0">
                <a:solidFill>
                  <a:srgbClr val="FFFF00"/>
                </a:solidFill>
                <a:highlight>
                  <a:srgbClr val="000000"/>
                </a:highlight>
              </a:rPr>
            </a:b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152776" y="0"/>
            <a:ext cx="8877299" cy="7011379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85783" indent="-380990" algn="just">
              <a:buFont typeface="Arial" panose="020B0604020202020204" pitchFamily="34" charset="0"/>
              <a:buChar char="•"/>
            </a:pPr>
            <a:endParaRPr lang="pt-BR" dirty="0">
              <a:solidFill>
                <a:schemeClr val="tx1"/>
              </a:solidFill>
              <a:latin typeface="Cabin Condensed" panose="020B0604020202020204"/>
            </a:endParaRPr>
          </a:p>
          <a:p>
            <a:pPr marL="685783" indent="-380990" algn="just">
              <a:buFont typeface="Arial" panose="020B0604020202020204" pitchFamily="34" charset="0"/>
              <a:buChar char="•"/>
            </a:pPr>
            <a:r>
              <a:rPr lang="pt-BR" sz="2000" dirty="0">
                <a:effectLst/>
                <a:latin typeface="Cabin Condensed" panose="020B0604020202020204"/>
                <a:ea typeface="Times New Roman" panose="02020603050405020304" pitchFamily="18" charset="0"/>
              </a:rPr>
              <a:t>Ao perceber a inviabilidade do desaparecimento do negro, o enfoque dos discursos oficiais passa de negativa, tentando superar degeneração da raça, para positiva, exaltando a cultura miscigenada. O mestiço ganha espaço e vira símbolo nacional. Nota-se que no discurso nacionalista o negro desaparece, vira mestiço, e o fato de o Brasil ser um país mestiço vira sinônimo de igualdade racial, cristalizado na ideia de democracia racial. Nesse modelo pautado pela versão oficial, a desigualdade e a violência são desprezadas em nome de um ideal de uma nova brasilidade.</a:t>
            </a:r>
          </a:p>
          <a:p>
            <a:pPr marL="685783" indent="-38099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  <a:latin typeface="Cabin Condensed" panose="020B0604020202020204"/>
              </a:rPr>
              <a:t>Estado Novo- Getúlio Vargas.</a:t>
            </a:r>
          </a:p>
          <a:p>
            <a:pPr marL="685783" indent="-38099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  <a:latin typeface="Cabin Condensed" panose="020B0604020202020204"/>
              </a:rPr>
              <a:t>Gilberto Freyre (1900-1987)- democracia racial.</a:t>
            </a:r>
          </a:p>
          <a:p>
            <a:pPr marL="685783" indent="-38099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  <a:latin typeface="Cabin Condensed" panose="020B0604020202020204"/>
              </a:rPr>
              <a:t>Literatura, artes, festejando a mestiçagem nacional.</a:t>
            </a:r>
          </a:p>
          <a:p>
            <a:pPr marL="685783" indent="-38099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  <a:latin typeface="Cabin Condensed" panose="020B0604020202020204"/>
              </a:rPr>
              <a:t>No Congresso da Unesco de 1949, o Brasil de Arthur Ramos e Gilberto Freyre se transformaria em exemplo para um mundo do pós-guerra, um modelo de paz e concórdia.</a:t>
            </a:r>
          </a:p>
          <a:p>
            <a:pPr marL="685783" indent="-38099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  <a:latin typeface="Cabin Condensed" panose="020B0604020202020204"/>
              </a:rPr>
              <a:t>Conciliação, apagamento das diferenças. </a:t>
            </a:r>
          </a:p>
          <a:p>
            <a:pPr marL="685783" indent="-38099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  <a:latin typeface="Cabin Condensed" panose="020B0604020202020204"/>
              </a:rPr>
              <a:t>Leis discriminatórias: : decreto de Lei n° 3688 </a:t>
            </a:r>
            <a:r>
              <a:rPr lang="pt-BR" sz="2000" u="sng" dirty="0">
                <a:solidFill>
                  <a:schemeClr val="tx1"/>
                </a:solidFill>
                <a:latin typeface="Cabin Condensed" panose="020B0604020202020204"/>
              </a:rPr>
              <a:t>(1942)</a:t>
            </a:r>
            <a:r>
              <a:rPr lang="pt-BR" sz="2000" dirty="0">
                <a:solidFill>
                  <a:schemeClr val="tx1"/>
                </a:solidFill>
                <a:latin typeface="Cabin Condensed" panose="020B0604020202020204"/>
              </a:rPr>
              <a:t>: </a:t>
            </a:r>
            <a:r>
              <a:rPr lang="pt-BR" sz="2000" b="1" dirty="0">
                <a:solidFill>
                  <a:schemeClr val="tx1"/>
                </a:solidFill>
                <a:latin typeface="Cabin Condensed" panose="020B0604020202020204"/>
              </a:rPr>
              <a:t>“Lei da vadiagem”</a:t>
            </a:r>
            <a:r>
              <a:rPr lang="pt-BR" sz="2000" dirty="0">
                <a:solidFill>
                  <a:schemeClr val="tx1"/>
                </a:solidFill>
                <a:latin typeface="Cabin Condensed" panose="020B0604020202020204"/>
              </a:rPr>
              <a:t> que </a:t>
            </a:r>
            <a:r>
              <a:rPr lang="pt-BR" sz="2000" b="1" dirty="0">
                <a:solidFill>
                  <a:schemeClr val="tx1"/>
                </a:solidFill>
                <a:latin typeface="Cabin Condensed" panose="020B0604020202020204"/>
              </a:rPr>
              <a:t>considera a ociosidade um crime</a:t>
            </a:r>
            <a:r>
              <a:rPr lang="pt-BR" sz="2000" dirty="0">
                <a:solidFill>
                  <a:schemeClr val="tx1"/>
                </a:solidFill>
                <a:latin typeface="Cabin Condensed" panose="020B0604020202020204"/>
              </a:rPr>
              <a:t> passível de punição: 15 dias a 3 meses. ”Lei de cotas” (1934) que limitava o acesso a estrangeiros no país</a:t>
            </a:r>
            <a:r>
              <a:rPr lang="pt-BR" sz="2400" dirty="0">
                <a:solidFill>
                  <a:schemeClr val="tx1"/>
                </a:solidFill>
                <a:latin typeface="Cabin Condensed" panose="020B0604020202020204"/>
              </a:rPr>
              <a:t>.</a:t>
            </a:r>
          </a:p>
          <a:p>
            <a:pPr marL="304793" indent="0" algn="just">
              <a:buNone/>
            </a:pPr>
            <a:endParaRPr lang="pt-BR" sz="2400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09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ctrTitle"/>
          </p:nvPr>
        </p:nvSpPr>
        <p:spPr>
          <a:xfrm>
            <a:off x="3644900" y="1290981"/>
            <a:ext cx="4902000" cy="124777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666" dirty="0">
                <a:latin typeface="Cabin"/>
                <a:ea typeface="Cabin"/>
                <a:cs typeface="Cabin"/>
                <a:sym typeface="Cabin"/>
              </a:rPr>
              <a:t>3</a:t>
            </a:r>
            <a:endParaRPr sz="10666" dirty="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7" name="Google Shape;87;p16"/>
          <p:cNvSpPr txBox="1">
            <a:spLocks noGrp="1"/>
          </p:cNvSpPr>
          <p:nvPr>
            <p:ph type="subTitle" idx="1"/>
          </p:nvPr>
        </p:nvSpPr>
        <p:spPr>
          <a:xfrm>
            <a:off x="3133625" y="2681828"/>
            <a:ext cx="5924550" cy="2353458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/>
            <a:r>
              <a:rPr lang="pt-BR" sz="3600" dirty="0">
                <a:solidFill>
                  <a:srgbClr val="FFFF00"/>
                </a:solidFill>
                <a:effectLst/>
                <a:latin typeface="Cabin Condense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PELO RECONHECIMENTO DA DIVERSIDADE: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dirty="0">
                <a:solidFill>
                  <a:srgbClr val="FFFF00"/>
                </a:solidFill>
                <a:latin typeface="Cabin Condensed" panose="020B0604020202020204" charset="0"/>
              </a:rPr>
              <a:t>negritude como potência </a:t>
            </a:r>
            <a:endParaRPr sz="3600" dirty="0">
              <a:solidFill>
                <a:srgbClr val="FFFF00"/>
              </a:solidFill>
              <a:latin typeface="Cabin Condense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96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483FAC9C-BCF5-406A-91C4-5A9885162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381000"/>
            <a:ext cx="10972800" cy="6186879"/>
          </a:xfrm>
        </p:spPr>
        <p:txBody>
          <a:bodyPr/>
          <a:lstStyle/>
          <a:p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fim da década de 1940, o Brasil se apresenta como solução para o problema das raças no mundo. A Organização das Nações Unidas financiou uma série de pesquisas sobre as relações raciais no país, pois havia uma crença de que éramos o “laboratório de civilização”, uma vez que teria oferecido, segundo seu idealizador, Arthur Ramos, “a solução mais científica e mais humana para o problema, tão agudo entre outros povos, da mistura de raças e de culturas” (1943, p. 9). Em linhas gerais, o resultado do conhecido como projeto Unesco, que perdurou até a década de 1960, foi a constatação da existência do preconceito racial no Brasil, uma das suas mais importantes descobertas, desfazendo assim, pelo menos no âmbito do </a:t>
            </a:r>
            <a:r>
              <a:rPr lang="pt-BR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discurso científico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o mito da democracia racial.</a:t>
            </a:r>
          </a:p>
          <a:p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38E58B67-6D1E-453E-9E33-A893AFC1F4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71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nug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1447</Words>
  <Application>Microsoft Office PowerPoint</Application>
  <PresentationFormat>Widescreen</PresentationFormat>
  <Paragraphs>69</Paragraphs>
  <Slides>14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Arial</vt:lpstr>
      <vt:lpstr>Cabin</vt:lpstr>
      <vt:lpstr>Cabin Condensed</vt:lpstr>
      <vt:lpstr>Calibri</vt:lpstr>
      <vt:lpstr>Cambria</vt:lpstr>
      <vt:lpstr>Times New Roman</vt:lpstr>
      <vt:lpstr>Snug</vt:lpstr>
      <vt:lpstr>O NEGRO NA CONSTRUÇÃO DA NAÇÃO BRASILEIRA </vt:lpstr>
      <vt:lpstr>1 </vt:lpstr>
      <vt:lpstr>O negro e os males da nação </vt:lpstr>
      <vt:lpstr>Dica Documentário- Menino 23 Disponível no Youtube </vt:lpstr>
      <vt:lpstr>Apresentação do PowerPoint</vt:lpstr>
      <vt:lpstr>2</vt:lpstr>
      <vt:lpstr>Dica- Documentário:   Você já foi à Bahia? (1944) https://www.youtube.com/watch?v=Cafw6T_RYe0 </vt:lpstr>
      <vt:lpstr>3</vt:lpstr>
      <vt:lpstr>Apresentação do PowerPoint</vt:lpstr>
      <vt:lpstr>Apresentação do PowerPoint</vt:lpstr>
      <vt:lpstr>Apresentação do PowerPoint</vt:lpstr>
      <vt:lpstr>CONCLUSÃO </vt:lpstr>
      <vt:lpstr>Apresentação do PowerPoint</vt:lpstr>
      <vt:lpstr>Dica- Podcast: Vidas negras  Terra de cientistas  https://open.spotify.com/episode/0Mbq5SKFzkTISUkq5uQP35?si=ab41a80c78264fce  Uma estética negra: https://open.spotify.com/episode/6buZCPRR8T4JHNEA7B8Ad9?si=d0ee5a70e7174480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NEGRO NA CONSTRUÇÃO DA NAÇÃO BRASILEIRA </dc:title>
  <dc:creator>Carla Cordeiro</dc:creator>
  <cp:lastModifiedBy>Elisangela Maria da Silva</cp:lastModifiedBy>
  <cp:revision>15</cp:revision>
  <dcterms:created xsi:type="dcterms:W3CDTF">2021-06-16T11:03:33Z</dcterms:created>
  <dcterms:modified xsi:type="dcterms:W3CDTF">2021-06-19T11:41:33Z</dcterms:modified>
</cp:coreProperties>
</file>