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2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lides-Oficiais_IFMT_CAPA-VD-MUSGO.png" descr="Slides-Oficiais_IFMT_CAPA-VD-MUS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13219"/>
            <a:ext cx="13004800" cy="97355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1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1" name="Objeto"/>
          <p:cNvSpPr txBox="1">
            <a:spLocks noGrp="1"/>
          </p:cNvSpPr>
          <p:nvPr>
            <p:ph idx="3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tela.guimaraes@ifmt.edu.b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hyperlink" Target="mailto:numdi@ifmt.edu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31" name="capa-rosa_lar_final.png" descr="capa-rosa_lar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4" y="360218"/>
            <a:ext cx="12358219" cy="8839199"/>
          </a:xfrm>
        </p:spPr>
      </p:pic>
    </p:spTree>
    <p:extLst>
      <p:ext uri="{BB962C8B-B14F-4D97-AF65-F5344CB8AC3E}">
        <p14:creationId xmlns:p14="http://schemas.microsoft.com/office/powerpoint/2010/main" val="34390025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s-Oficiais_IFMT_rosa-titulo.png" descr="Slides-Oficiais_IFMT_rosa-titul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5" name="TÍTULO"/>
          <p:cNvSpPr txBox="1"/>
          <p:nvPr/>
        </p:nvSpPr>
        <p:spPr>
          <a:xfrm>
            <a:off x="2593244" y="2140297"/>
            <a:ext cx="1101023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SEGUNDO CURSO DE FORMAÇÃO PARA A COMISSÃO DE HETEROIDENTIFICAÇÃO DO IFMT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Subtítulo"/>
          <p:cNvSpPr txBox="1"/>
          <p:nvPr/>
        </p:nvSpPr>
        <p:spPr>
          <a:xfrm>
            <a:off x="1953005" y="2796699"/>
            <a:ext cx="11105291" cy="311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Comissão Organizadora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Carla de Fátima Cordeiro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Elisangela Maria da Silva - Presidenta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 Santos Café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Maristela Abadia Guimarães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722B9F-68CC-468B-AEE3-31A01071B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6" y="-6117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lides-Oficiais_IFMT_amarelo-final.png" descr="Slides-Oficiais_IFMT_amarelo-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ma"/>
          <p:cNvSpPr txBox="1">
            <a:spLocks noGrp="1"/>
          </p:cNvSpPr>
          <p:nvPr>
            <p:ph type="title"/>
          </p:nvPr>
        </p:nvSpPr>
        <p:spPr>
          <a:xfrm>
            <a:off x="435429" y="1066800"/>
            <a:ext cx="11908971" cy="130628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Criação do Regulamento do IFMT 	</a:t>
            </a:r>
          </a:p>
        </p:txBody>
      </p:sp>
      <p:sp>
        <p:nvSpPr>
          <p:cNvPr id="140" name="Texto…"/>
          <p:cNvSpPr txBox="1">
            <a:spLocks noGrp="1"/>
          </p:cNvSpPr>
          <p:nvPr>
            <p:ph type="body" idx="1"/>
          </p:nvPr>
        </p:nvSpPr>
        <p:spPr>
          <a:xfrm>
            <a:off x="143329" y="2525486"/>
            <a:ext cx="11908971" cy="130628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sz="3000" dirty="0">
                <a:sym typeface="Bahnschrift Regular"/>
              </a:rPr>
              <a:t>PORTARIA 2426/2020 - RTR-SRDA/RTR-CG/RTR-GAB/RTR/IFMT, de 2 de dezembro de 2020</a:t>
            </a:r>
            <a:endParaRPr lang="pt-BR" dirty="0"/>
          </a:p>
        </p:txBody>
      </p:sp>
      <p:sp>
        <p:nvSpPr>
          <p:cNvPr id="14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2" name="Texto"/>
          <p:cNvSpPr txBox="1"/>
          <p:nvPr/>
        </p:nvSpPr>
        <p:spPr>
          <a:xfrm>
            <a:off x="18888703" y="4616450"/>
            <a:ext cx="1170179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50000"/>
              </a:lnSpc>
              <a:defRPr b="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B0D71B-9EE8-4ED9-A878-48E565940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8" y="4104280"/>
            <a:ext cx="11908971" cy="55164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lides-Oficiais_IFMT_branco-texto-final.png" descr="Slides-Oficiais_IFMT_branco-texto-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964" y="-93389"/>
            <a:ext cx="1271883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ítulo"/>
          <p:cNvSpPr txBox="1">
            <a:spLocks noGrp="1"/>
          </p:cNvSpPr>
          <p:nvPr>
            <p:ph type="title"/>
          </p:nvPr>
        </p:nvSpPr>
        <p:spPr>
          <a:xfrm>
            <a:off x="749300" y="1073150"/>
            <a:ext cx="11506200" cy="146824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/>
              <a:t>Resolução Consepe No. 022, de 18 de maio de 2021</a:t>
            </a:r>
            <a:endParaRPr lang="pt-BR" dirty="0"/>
          </a:p>
        </p:txBody>
      </p:sp>
      <p:sp>
        <p:nvSpPr>
          <p:cNvPr id="14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44B5E9B-54C5-40E7-9588-B4DEFD6C6B02}"/>
              </a:ext>
            </a:extLst>
          </p:cNvPr>
          <p:cNvSpPr/>
          <p:nvPr/>
        </p:nvSpPr>
        <p:spPr>
          <a:xfrm>
            <a:off x="290945" y="-483679"/>
            <a:ext cx="11506200" cy="705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0825"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90825"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90825"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90825"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90825"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90825"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90825"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3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Regulamenta os procedimentos de heteroidentificação de candidatos autodeclarados pretos e pardos na modalidade de cotas raciais dos processos seletivos para ingresso de estudantes nos 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cursos técnicos de nível médio, graduação e pós-graduação, presenciais e a distância</a:t>
            </a:r>
            <a:r>
              <a:rPr lang="pt-BR" sz="3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 Instituto Federal de Educação, Ciência e Tecnologia de Mato Grosso e de composição das Comissões Permanentes de Heteroidentificação e Comissão Recursal.</a:t>
            </a:r>
            <a:endParaRPr lang="pt-BR" sz="3200" b="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4B0269D-AF0F-44ED-B56B-F4495ACA3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6" y="7212211"/>
            <a:ext cx="2448000" cy="244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lides-Oficiais_IFMT_telha2final.png" descr="Slides-Oficiais_IFMT_telha2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97849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Considerandos</a:t>
            </a:r>
            <a:endParaRPr dirty="0"/>
          </a:p>
        </p:txBody>
      </p:sp>
      <p:sp>
        <p:nvSpPr>
          <p:cNvPr id="1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12B29E-773D-449C-8838-9330DE882859}"/>
              </a:ext>
            </a:extLst>
          </p:cNvPr>
          <p:cNvSpPr/>
          <p:nvPr/>
        </p:nvSpPr>
        <p:spPr>
          <a:xfrm>
            <a:off x="706582" y="1232496"/>
            <a:ext cx="1213658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Declaração e Programa de Ação de Durban (2001) III Conferência Mundial de Combate ao Racismo, Discriminação Racial, Xenofobia e Intolerância 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n. 12.288, de 20 de julho de 2010, que institui o Estatuto da Igualdade Racial;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nº 12.711, de 29 de agosto de 2012 que dispõe sobre a reserva de vagas para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autodeclaradados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pretos, pardos e indígenas;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Acórdão STF, processo de Arguição de Descumprimento de Preceito Fundamental – ADPF n. 186, 2012, reconhecendo a constitucionalidade das políticas de ação afirmativas;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CONSUP n. 83, de 28 de setembro de 2017 - ingresso aos cursos oferecidos no âmbito do IFMT;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lides-Oficiais_IFMT_telha2final.png" descr="Slides-Oficiais_IFMT_telha2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97849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Considerandos</a:t>
            </a:r>
            <a:endParaRPr dirty="0"/>
          </a:p>
        </p:txBody>
      </p:sp>
      <p:sp>
        <p:nvSpPr>
          <p:cNvPr id="1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12B29E-773D-449C-8838-9330DE882859}"/>
              </a:ext>
            </a:extLst>
          </p:cNvPr>
          <p:cNvSpPr/>
          <p:nvPr/>
        </p:nvSpPr>
        <p:spPr>
          <a:xfrm>
            <a:off x="706582" y="1232496"/>
            <a:ext cx="12136582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CONSUP n. 35, de 25 de junho de 2018 e a Resolução/CONSUP/IFMT n. 56, de 17 de dezembro de 2019 que, respectivamente, aprova e altera a Política de ações afirmativas de inclusão socioeconômica, étnico-racial e de pessoas com deficiência do IFMT;</a:t>
            </a:r>
          </a:p>
          <a:p>
            <a:pPr algn="just"/>
            <a:endParaRPr lang="pt-BR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CONSUP Nº 036 de 25/06/2018, Regimento Interno do Núcleo de Estudos Afro-brasileiro, Indígena e de Fronteira Maria </a:t>
            </a:r>
            <a:r>
              <a:rPr lang="pt-BR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Dimpina</a:t>
            </a:r>
            <a:r>
              <a:rPr lang="pt-BR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Lobo Duarte (NUMDI) do IFMT, que objetiva desenvolver políticas públicas de ação afirmativa para as populações negras, quilombolas, indígenas, migrante e de fronteira em situação de vulnerabilidade </a:t>
            </a:r>
            <a:r>
              <a:rPr lang="pt-BR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sociorracial</a:t>
            </a:r>
            <a:r>
              <a:rPr lang="pt-BR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7456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lides-Oficiais_IFMT_telha2final.png" descr="Slides-Oficiais_IFMT_telha2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97849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Considerandos</a:t>
            </a:r>
            <a:endParaRPr dirty="0"/>
          </a:p>
        </p:txBody>
      </p:sp>
      <p:sp>
        <p:nvSpPr>
          <p:cNvPr id="1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12B29E-773D-449C-8838-9330DE882859}"/>
              </a:ext>
            </a:extLst>
          </p:cNvPr>
          <p:cNvSpPr/>
          <p:nvPr/>
        </p:nvSpPr>
        <p:spPr>
          <a:xfrm>
            <a:off x="706582" y="1232496"/>
            <a:ext cx="12136582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Inquérito Civil MPF n. 1.20.005.000307/2019-31, que trata da implementação de comissões de verificação de cotas raciais nas universidades e institutos federais, voltadas a coibir os casos de fraudes nas políticas afirmativas para pessoas negras;</a:t>
            </a:r>
          </a:p>
          <a:p>
            <a:pPr algn="just"/>
            <a:endParaRPr lang="pt-BR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Inquérito Civil n. 1.20.000.001949/2017-35 e à Recomendação nº 035/2020 expedida pelo Ministério Público Federal, para que o IFMT providencie a criação da Comissão de Heteroidentificação ou Comissão Especial de Verificação da Autodeclaração Étnico-Racial em todas as seleções de corpo discente com cotas raciais, como procedimento complementar à autodeclaração racial de todos os candidatos cotistas.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1966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lides-Oficiais_IFMT_chocolate2.png" descr="Slides-Oficiais_IFMT_chocolat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2894"/>
            <a:ext cx="13004800" cy="962070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D6BBE2-DA80-4258-BCB5-CDAC09F033EE}"/>
              </a:ext>
            </a:extLst>
          </p:cNvPr>
          <p:cNvSpPr txBox="1"/>
          <p:nvPr/>
        </p:nvSpPr>
        <p:spPr>
          <a:xfrm>
            <a:off x="669053" y="1279485"/>
            <a:ext cx="11887200" cy="8474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Estrutura do Documento</a:t>
            </a: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DISPOSIÇÕES GERAIS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DEFINIÇÕES GERAIS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COMPOSIÇÃO DA COMISSÃO PERMANENTE DE HETEROIDENTIFICAÇÃO E DA CHAMADA PÚBLICA PARA A SELEÇÃO DOS SEUS MEMBROS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COMPETÊNCIAS DA COMISSÃO PERMANENTE DE HETEROIDENTIFICAÇÃO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DE FORMAÇÃO INICIAL E CONTINUADA DOS MEMBROS DA COMISSÃO PERMANENTE DE HETEROIDENTIFICAÇÃO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VI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PROCEDIMENTOS PARA HETEROIDENTIFICAÇÃO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VII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RESULTADO E DA INTERPOSIÇÃO DE RECURSOS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VIII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DISPOSIÇÕES FINAIS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contracapa.png" descr="Slides-Oficiais_IFMT_contracap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12" y="7385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o/Nome/Contato"/>
          <p:cNvSpPr txBox="1">
            <a:spLocks noGrp="1"/>
          </p:cNvSpPr>
          <p:nvPr>
            <p:ph type="body" sz="half" idx="1"/>
          </p:nvPr>
        </p:nvSpPr>
        <p:spPr>
          <a:xfrm>
            <a:off x="638521" y="2590801"/>
            <a:ext cx="7864774" cy="38307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Maristela Abadia Guimarães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maristela.guimaraes@ifmt.edu.br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numdi@ifmt.edu.br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2" name="CRÉDITOS"/>
          <p:cNvSpPr txBox="1"/>
          <p:nvPr/>
        </p:nvSpPr>
        <p:spPr>
          <a:xfrm>
            <a:off x="495084" y="1481455"/>
            <a:ext cx="815164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/>
              <a:t>Muito obrigada!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C7F5CC-CFDF-4186-A64F-ABD3E4FF2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60" y="6421583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542</Words>
  <Application>Microsoft Office PowerPoint</Application>
  <PresentationFormat>Personalizar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2" baseType="lpstr">
      <vt:lpstr>Arial</vt:lpstr>
      <vt:lpstr>Bahnschrift Regular</vt:lpstr>
      <vt:lpstr>Calibri</vt:lpstr>
      <vt:lpstr>Gill Sans</vt:lpstr>
      <vt:lpstr>Helvetica Light</vt:lpstr>
      <vt:lpstr>Helvetica Neue</vt:lpstr>
      <vt:lpstr>Helvetica Neue Light</vt:lpstr>
      <vt:lpstr>Helvetica Neue Medium</vt:lpstr>
      <vt:lpstr>Helvetica Neue Thin</vt:lpstr>
      <vt:lpstr>Open Sans Regular</vt:lpstr>
      <vt:lpstr>Times New Roman</vt:lpstr>
      <vt:lpstr>White</vt:lpstr>
      <vt:lpstr>Apresentação do PowerPoint</vt:lpstr>
      <vt:lpstr>Apresentação do PowerPoint</vt:lpstr>
      <vt:lpstr>Criação do Regulamento do IFMT  </vt:lpstr>
      <vt:lpstr>Resolução Consepe No. 022, de 18 de maio de 2021</vt:lpstr>
      <vt:lpstr>Considerandos</vt:lpstr>
      <vt:lpstr>Considerandos</vt:lpstr>
      <vt:lpstr>Considerandos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ouvidoria</dc:creator>
  <cp:lastModifiedBy>Elisangela Maria da Silva</cp:lastModifiedBy>
  <cp:revision>9</cp:revision>
  <dcterms:modified xsi:type="dcterms:W3CDTF">2021-06-18T11:44:26Z</dcterms:modified>
</cp:coreProperties>
</file>