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76" r:id="rId5"/>
    <p:sldId id="277" r:id="rId6"/>
    <p:sldId id="278" r:id="rId7"/>
    <p:sldId id="279" r:id="rId8"/>
    <p:sldId id="270" r:id="rId9"/>
    <p:sldId id="271" r:id="rId10"/>
    <p:sldId id="272" r:id="rId11"/>
    <p:sldId id="273" r:id="rId12"/>
    <p:sldId id="274" r:id="rId13"/>
    <p:sldId id="275" r:id="rId14"/>
    <p:sldId id="269" r:id="rId15"/>
    <p:sldId id="259" r:id="rId16"/>
    <p:sldId id="263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4" autoAdjust="0"/>
  </p:normalViewPr>
  <p:slideViewPr>
    <p:cSldViewPr snapToGrid="0">
      <p:cViewPr varScale="1">
        <p:scale>
          <a:sx n="47" d="100"/>
          <a:sy n="47" d="100"/>
        </p:scale>
        <p:origin x="1476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1029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lides-Oficiais_IFMT_CAPA-VD-MUSGO.png" descr="Slides-Oficiais_IFMT_CAPA-VD-MUS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219"/>
            <a:ext cx="13004800" cy="97355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 copi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19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1" name="Objeto"/>
          <p:cNvSpPr txBox="1">
            <a:spLocks noGrp="1"/>
          </p:cNvSpPr>
          <p:nvPr>
            <p:ph idx="3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31" name="Slides-Oficiais_IFMT_capa-azul.png" descr="Slides-Oficiais_IFMT_capa-azu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508000" y="254000"/>
            <a:ext cx="12293600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ART. 6º § 1º A COMISSÃO DE HETEROIDENTIFICAÇÃO SERÁ CONSTITUÍDA POR CIDADÃOS: </a:t>
            </a:r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3352800"/>
            <a:ext cx="12537440" cy="640080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I ‐ de reputação ilibada;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II ‐ residentes no Brasil;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III ‐ que tenham participado de oficina sobre a temática da promoção da igualdade racial e do enfrentamento ao racismo com base em conteúdo disponibilizado pelo órgão responsável pela promoção da igualdade étnica previsto no § 1º do art. 49 da Lei n° 12.288, de 20 de julho de 2010; e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IV ‐ preferencialmente experientes na temática da promoção da igualdade racial e do enfrentamento ao racismo.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52474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508000" y="254000"/>
            <a:ext cx="12293600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ART. 9º DA PORTARIA Nº 4</a:t>
            </a:r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833120"/>
            <a:ext cx="12537440" cy="759968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/>
              <a:t>Art. 9º A comissão de heteroidentificação utilizará exclusivamente o critério fenotípico para aferição da condição declarada pelo candidato no concurso público.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§ 1º Serão consideradas as características fenotípicas do candidato ao tempo da realização do procedimento de heteroidentificação.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§ 2º Não serão considerados, para os fins do caput, quaisquer registros ou documentos pretéritos eventualmente apresentados, inclusive imagem e certidões referentes a confirmação em procedimentos de heteroidentificação realizados em concursos públicos federais, estaduais, distritais e municipais.</a:t>
            </a:r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7845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508000" y="254000"/>
            <a:ext cx="12293600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ART. 10º DO REGULAMENTO </a:t>
            </a:r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1706880"/>
            <a:ext cx="12537440" cy="672592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Art. 10. É vedado à Comissão Permanente de Heteroidentificação o uso de quaisquer outros mecanismos de heteroidentificação que não a com vistas no fenótipo, tais como fotografias do(a) candidato(a) ou de parentes; declarações feitas pelo(a) candidato(a) sobre a composição de sua família; apresentação de pareceres expedidos em outros órgãos ou resultado de aprovação em outros editais.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861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508000" y="254000"/>
            <a:ext cx="12293600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ART. 16º DO REGULAMENTO </a:t>
            </a:r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1198880"/>
            <a:ext cx="12537440" cy="723392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Art. 16. A Comissão Permanente de Heteroidentificação deliberará pela maioria dos seus membros, sob forma de parecer motivado.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Parágrafo único. É vedado à Comissão Permanente de Heteroidentificação deliberar na presença dos candidatos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1692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lides-Oficiais_IFMT_amarelo-final.png" descr="Slides-Oficiais_IFMT_amarelo-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ma"/>
          <p:cNvSpPr txBox="1">
            <a:spLocks noGrp="1"/>
          </p:cNvSpPr>
          <p:nvPr>
            <p:ph type="title"/>
          </p:nvPr>
        </p:nvSpPr>
        <p:spPr>
          <a:xfrm>
            <a:off x="952500" y="1066800"/>
            <a:ext cx="11099800" cy="15849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br>
              <a:rPr lang="pt-BR" sz="4400" b="1" dirty="0">
                <a:latin typeface="Bahnschrift Regular" panose="020B0502040204020203" pitchFamily="34" charset="0"/>
              </a:rPr>
            </a:br>
            <a:br>
              <a:rPr lang="pt-BR" sz="4400" b="1" dirty="0">
                <a:latin typeface="Bahnschrift Regular" panose="020B0502040204020203" pitchFamily="34" charset="0"/>
              </a:rPr>
            </a:br>
            <a:r>
              <a:rPr lang="pt-BR" sz="4400" b="1" dirty="0">
                <a:latin typeface="Bahnschrift Regular" panose="020B0502040204020203" pitchFamily="34" charset="0"/>
              </a:rPr>
              <a:t>PREPARAÇÃO PARA A BANCA DE HETEROIDENTIFICAÇÃO</a:t>
            </a:r>
            <a:br>
              <a:rPr lang="pt-BR" sz="4400" b="1" dirty="0"/>
            </a:br>
            <a:br>
              <a:rPr lang="pt-BR" b="1" dirty="0"/>
            </a:br>
            <a:br>
              <a:rPr lang="pt-BR" b="1" dirty="0"/>
            </a:br>
            <a:endParaRPr b="1" dirty="0"/>
          </a:p>
        </p:txBody>
      </p:sp>
      <p:sp>
        <p:nvSpPr>
          <p:cNvPr id="145" name="Texto…"/>
          <p:cNvSpPr txBox="1">
            <a:spLocks noGrp="1"/>
          </p:cNvSpPr>
          <p:nvPr>
            <p:ph type="body" idx="1"/>
          </p:nvPr>
        </p:nvSpPr>
        <p:spPr>
          <a:xfrm>
            <a:off x="142240" y="2651761"/>
            <a:ext cx="12476480" cy="710184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Comece a se organziar 30 minutos antes do início das bancas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Verifique as condições do dispositivo de acesso e a conexão da internet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Certifique que possui o link para ingresso na sala virtual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Certifique que possui os formulários para preenchimento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Garanta que outros aparelhos estejam desligados ou no modo silencioso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 Entre na sala com pelos menos 15 minutos de antecedência para alinhar alguns pontos necessários com os demais membros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lang="pt-BR" dirty="0"/>
          </a:p>
        </p:txBody>
      </p:sp>
      <p:sp>
        <p:nvSpPr>
          <p:cNvPr id="14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4756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lides-Oficiais_IFMT_amarelo-final.png" descr="Slides-Oficiais_IFMT_amarelo-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ma"/>
          <p:cNvSpPr txBox="1">
            <a:spLocks noGrp="1"/>
          </p:cNvSpPr>
          <p:nvPr>
            <p:ph type="title"/>
          </p:nvPr>
        </p:nvSpPr>
        <p:spPr>
          <a:xfrm>
            <a:off x="952500" y="1066800"/>
            <a:ext cx="11099800" cy="15849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br>
              <a:rPr lang="pt-BR" sz="4400" b="1" dirty="0">
                <a:latin typeface="Bahnschrift Regular" panose="020B0502040204020203" pitchFamily="34" charset="0"/>
              </a:rPr>
            </a:br>
            <a:br>
              <a:rPr lang="pt-BR" sz="4400" b="1" dirty="0">
                <a:latin typeface="Bahnschrift Regular" panose="020B0502040204020203" pitchFamily="34" charset="0"/>
              </a:rPr>
            </a:br>
            <a:r>
              <a:rPr lang="pt-BR" sz="4400" b="1" dirty="0">
                <a:latin typeface="Bahnschrift Regular" panose="020B0502040204020203" pitchFamily="34" charset="0"/>
              </a:rPr>
              <a:t>COMO SE COMPORTAR EM UMA BANCA DE HETEROIDENTIFICAÇÃO?</a:t>
            </a:r>
            <a:br>
              <a:rPr lang="pt-BR" sz="4400" b="1" dirty="0"/>
            </a:br>
            <a:br>
              <a:rPr lang="pt-BR" b="1" dirty="0"/>
            </a:br>
            <a:br>
              <a:rPr lang="pt-BR" b="1" dirty="0"/>
            </a:br>
            <a:endParaRPr b="1" dirty="0"/>
          </a:p>
        </p:txBody>
      </p:sp>
      <p:sp>
        <p:nvSpPr>
          <p:cNvPr id="145" name="Texto…"/>
          <p:cNvSpPr txBox="1">
            <a:spLocks noGrp="1"/>
          </p:cNvSpPr>
          <p:nvPr>
            <p:ph type="body" idx="1"/>
          </p:nvPr>
        </p:nvSpPr>
        <p:spPr>
          <a:xfrm>
            <a:off x="0" y="3718560"/>
            <a:ext cx="12481560" cy="71018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pt-BR" dirty="0"/>
              <a:t> Reaja naturalmente</a:t>
            </a:r>
          </a:p>
          <a:p>
            <a:r>
              <a:rPr lang="pt-BR" dirty="0"/>
              <a:t>Pergunte o nome e se a pessoa sabe dos critérios do Edital</a:t>
            </a:r>
          </a:p>
          <a:p>
            <a:r>
              <a:rPr lang="pt-BR" dirty="0"/>
              <a:t>Reforce as informações dos editais</a:t>
            </a:r>
          </a:p>
          <a:p>
            <a:r>
              <a:rPr lang="pt-BR" dirty="0"/>
              <a:t>Faça menção à gravação</a:t>
            </a:r>
          </a:p>
          <a:p>
            <a:r>
              <a:rPr lang="pt-BR" dirty="0"/>
              <a:t>Faça referência a autodeclaração</a:t>
            </a:r>
          </a:p>
          <a:p>
            <a:r>
              <a:rPr lang="pt-BR" dirty="0"/>
              <a:t>Verifique se consegue visualizar o participante com nitidez </a:t>
            </a:r>
          </a:p>
          <a:p>
            <a:r>
              <a:rPr lang="pt-BR" dirty="0"/>
              <a:t>Agradeça ao participante</a:t>
            </a:r>
          </a:p>
          <a:p>
            <a:r>
              <a:rPr lang="pt-BR" dirty="0"/>
              <a:t>Dispense-o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lang="pt-BR" dirty="0"/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lang="pt-BR" dirty="0"/>
          </a:p>
        </p:txBody>
      </p:sp>
      <p:sp>
        <p:nvSpPr>
          <p:cNvPr id="14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lides-Oficiais_IFMT_contracapa2.png" descr="Slides-Oficiais_IFMT_contracap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27" y="132894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o/Nome/Contato"/>
          <p:cNvSpPr txBox="1">
            <a:spLocks noGrp="1"/>
          </p:cNvSpPr>
          <p:nvPr>
            <p:ph type="body" sz="half" idx="1"/>
          </p:nvPr>
        </p:nvSpPr>
        <p:spPr>
          <a:xfrm>
            <a:off x="638521" y="2590800"/>
            <a:ext cx="7864774" cy="628650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dirty="0"/>
              <a:t>Lucas Santos Café</a:t>
            </a:r>
          </a:p>
          <a:p>
            <a:r>
              <a:rPr lang="pt-BR" dirty="0"/>
              <a:t>Diretor EPT de Nível Médio</a:t>
            </a:r>
          </a:p>
          <a:p>
            <a:r>
              <a:rPr lang="pt-BR" dirty="0"/>
              <a:t>lucas.cafe@ifmt.edu.br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6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67" name="CRÉDITOS"/>
          <p:cNvSpPr txBox="1"/>
          <p:nvPr/>
        </p:nvSpPr>
        <p:spPr>
          <a:xfrm>
            <a:off x="495084" y="1531664"/>
            <a:ext cx="8151648" cy="55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dirty="0"/>
              <a:t>CRÉDITOS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lides-Oficiais_IFMT_segunda-pág-verde.png" descr="Slides-Oficiais_IFMT_segunda-pág-ver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2" y="6999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5" name="TÍTULO"/>
          <p:cNvSpPr txBox="1"/>
          <p:nvPr/>
        </p:nvSpPr>
        <p:spPr>
          <a:xfrm>
            <a:off x="1994561" y="1734270"/>
            <a:ext cx="11010239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 b="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sz="5400" dirty="0">
                <a:latin typeface="Algerian" panose="04020705040A02060702" pitchFamily="82" charset="0"/>
              </a:rPr>
              <a:t>Oficina para as BANCAs DE HETEROIDENTIFICÃO</a:t>
            </a:r>
            <a:br>
              <a:rPr lang="pt-BR" sz="5400" dirty="0">
                <a:latin typeface="Algerian" panose="04020705040A02060702" pitchFamily="82" charset="0"/>
              </a:rPr>
            </a:br>
            <a:r>
              <a:rPr lang="pt-BR" sz="7200" dirty="0"/>
              <a:t> </a:t>
            </a:r>
            <a:endParaRPr sz="7200" dirty="0"/>
          </a:p>
        </p:txBody>
      </p:sp>
      <p:sp>
        <p:nvSpPr>
          <p:cNvPr id="136" name="Subtítulo"/>
          <p:cNvSpPr txBox="1"/>
          <p:nvPr/>
        </p:nvSpPr>
        <p:spPr>
          <a:xfrm>
            <a:off x="1815382" y="4895399"/>
            <a:ext cx="1074768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dirty="0"/>
              <a:t>Prof. Lucas Café</a:t>
            </a:r>
          </a:p>
          <a:p>
            <a:r>
              <a:rPr lang="pt-BR" dirty="0"/>
              <a:t>Profª. Marilane Costa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27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BANCAS DE HETEROIDENTIFICAÇÃO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3352800"/>
            <a:ext cx="12537440" cy="640080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bancas de heteroidentificação tem uma importancia fundamental.</a:t>
            </a:r>
          </a:p>
          <a:p>
            <a:pPr algn="just"/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 são realizadas para promover a efetivação da política pública de inclusão racial. </a:t>
            </a:r>
          </a:p>
          <a:p>
            <a:pPr algn="just"/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ferramentas imprescindíveis para a implantação e implementação da política de ingresso de pessoas negras nas instituições públicas e no mercado de trabalho.</a:t>
            </a:r>
          </a:p>
          <a:p>
            <a:pPr algn="just"/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bancas devem garantir que as pessoas aprovadas representem o grupo racial para qual a política pública foi feita. </a:t>
            </a:r>
          </a:p>
          <a:p>
            <a:pPr algn="just"/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bancas devem sempre pensar se a pessoa que está sendo aferida, de fato, representa, a partir de seus fenóticos, o público para qual a política pública foi criada.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5308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7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BANCAS DE HETEROIDENTIFICAÇÃO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3352800"/>
            <a:ext cx="12537440" cy="64008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Roboto Slab"/>
              </a:rPr>
              <a:t>As bancas de heteroidentificação, é importante destacar, têm um amplo respaldo legal, assegurado pelo arcabouço institucional, destacada por diversas instituições e operadores de direito</a:t>
            </a:r>
            <a:r>
              <a:rPr lang="pt-BR" sz="3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Roboto Slab"/>
              </a:rPr>
              <a:t>O volume de fraudes, um crime tipificado pelo código penal como “falsidade ideológica”, é tamanha que coloca em xeque a efetividade da política pública. Todas as instituições de ensino que adotaram o sistema de reserva de vagas passaram pelo constrangimento das fraudes. </a:t>
            </a:r>
            <a:endParaRPr lang="pt-BR" sz="38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0" i="0" dirty="0">
                <a:solidFill>
                  <a:srgbClr val="212121"/>
                </a:solidFill>
                <a:effectLst/>
                <a:latin typeface="Roboto Slab"/>
              </a:rPr>
              <a:t>Nesse contexto, as bancas de heteroidentificação são ferramentas imprescindíveis para a implantação e implementação da política de ingresso no ensino profissional, superior e no mercado de trabalho.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2154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7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BANCAS DE HETEROIDENTIFICAÇÃO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3352800"/>
            <a:ext cx="12537440" cy="64008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212121"/>
                </a:solidFill>
                <a:latin typeface="Roboto Slab"/>
                <a:cs typeface="Times New Roman" panose="02020603050405020304" pitchFamily="18" charset="0"/>
              </a:rPr>
              <a:t>Em suma, objetivo da heteroidentificação racial é garantir que os candidatos que ingressarem nas vagas reservadas para pessoas negras sejam realmente negras.</a:t>
            </a:r>
          </a:p>
          <a:p>
            <a:pPr algn="just"/>
            <a:r>
              <a:rPr lang="pt-BR" dirty="0">
                <a:solidFill>
                  <a:srgbClr val="212121"/>
                </a:solidFill>
                <a:latin typeface="Roboto Slab"/>
                <a:cs typeface="Times New Roman" panose="02020603050405020304" pitchFamily="18" charset="0"/>
              </a:rPr>
              <a:t>Com as bancas, diminui-se a possibilidade de fraudes, que, não raro, vem acontecendo.</a:t>
            </a:r>
          </a:p>
          <a:p>
            <a:pPr algn="just"/>
            <a:r>
              <a:rPr lang="pt-BR" dirty="0">
                <a:solidFill>
                  <a:srgbClr val="212121"/>
                </a:solidFill>
                <a:latin typeface="Roboto Slab"/>
                <a:cs typeface="Times New Roman" panose="02020603050405020304" pitchFamily="18" charset="0"/>
              </a:rPr>
              <a:t>Para reconhecer uma pessoa socialmente como negra as bancas de heteroidentificação utilizam o conceito de raça social, que é explicado pelo antropólogo Kabengele Munanga como uma categoria construída a partir das diferenças fenotípicas como a cor da pele, o tipo do cabelo e outros critérios morfológicos que denotem o indivíduo como afro-brasileiro.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0326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7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BANCAS DE HETEROIDENTIFICAÇÃO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3352800"/>
            <a:ext cx="12537440" cy="64008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212121"/>
                </a:solidFill>
                <a:latin typeface="Roboto Slab"/>
                <a:cs typeface="Times New Roman" panose="02020603050405020304" pitchFamily="18" charset="0"/>
              </a:rPr>
              <a:t>Em suma, objetivo da heteroidentificação racial é garantir que os candidatos que ingressarem nas vagas reservadas para pessoas negras sejam realmente negras.</a:t>
            </a:r>
          </a:p>
          <a:p>
            <a:pPr algn="just"/>
            <a:r>
              <a:rPr lang="pt-BR" dirty="0">
                <a:solidFill>
                  <a:srgbClr val="212121"/>
                </a:solidFill>
                <a:latin typeface="Roboto Slab"/>
                <a:cs typeface="Times New Roman" panose="02020603050405020304" pitchFamily="18" charset="0"/>
              </a:rPr>
              <a:t>Com as bancas, diminui-se a possibilidade de fraudes, que, não raro, vem acontecendo.</a:t>
            </a:r>
          </a:p>
          <a:p>
            <a:pPr algn="just"/>
            <a:r>
              <a:rPr lang="pt-BR" dirty="0">
                <a:solidFill>
                  <a:srgbClr val="212121"/>
                </a:solidFill>
                <a:latin typeface="Roboto Slab"/>
                <a:cs typeface="Times New Roman" panose="02020603050405020304" pitchFamily="18" charset="0"/>
              </a:rPr>
              <a:t>Para reconhecer uma pessoa socialmente como negra as bancas de heteroidentificação utilizam o conceito de raça social, que é explicado pelo antropólogo Kabengele Munanga como uma categoria construída a partir das diferenças fenotípicas como a cor da pele, o tipo do cabelo e outros critérios morfológicos que denotem o indivíduo como afro-brasileiro.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2643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7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BANCAS DE HETEROIDENTIFICAÇÃO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2413000"/>
            <a:ext cx="12537440" cy="73406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212121"/>
                </a:solidFill>
                <a:latin typeface="Roboto Slab"/>
                <a:cs typeface="Times New Roman" panose="02020603050405020304" pitchFamily="18" charset="0"/>
              </a:rPr>
              <a:t>Assim, não são consideradas as características biológicas, genéticas ou a sua ascendência, ou seja, se tem pais ou avós negros. </a:t>
            </a:r>
          </a:p>
          <a:p>
            <a:pPr algn="just"/>
            <a:r>
              <a:rPr lang="pt-BR" dirty="0">
                <a:solidFill>
                  <a:srgbClr val="212121"/>
                </a:solidFill>
                <a:latin typeface="Roboto Slab"/>
                <a:cs typeface="Times New Roman" panose="02020603050405020304" pitchFamily="18" charset="0"/>
              </a:rPr>
              <a:t>Prevalece o conjunto de características negroides visivelmente inscritas no corpo do candidatos. </a:t>
            </a:r>
          </a:p>
          <a:p>
            <a:pPr algn="just"/>
            <a:r>
              <a:rPr lang="pt-BR" dirty="0">
                <a:solidFill>
                  <a:srgbClr val="212121"/>
                </a:solidFill>
                <a:latin typeface="Roboto Slab"/>
                <a:cs typeface="Times New Roman" panose="02020603050405020304" pitchFamily="18" charset="0"/>
              </a:rPr>
              <a:t>Essas características são estigmatizantes e dão base ao preconceito de marca e à discriminação pela aparência aqui no Brasil, como ensinou o sociólogo Oracy Nogueira.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6494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PORTARIA NORMATIVA Nº 4, DE 6 DE ABRIL 2018</a:t>
            </a:r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64160" y="3352800"/>
            <a:ext cx="12537440" cy="64008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importante o conhecimento e a leitura desse documento. 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documento regulamenta o procedimen</a:t>
            </a:r>
            <a:r>
              <a:rPr lang="pt-BR" dirty="0"/>
              <a:t>princípios e diretrizes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 heteroidentificação complementar à autodeclaração dos candidatos negros, para fins de preenchimento das vagas reservadas nos concursos públicos federais, nos termos da Lei n°12.990, de 9 de junho de 2014.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2800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27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PRINCÍPIOS E DIRETRIZES DA PORTARIA Nº 4</a:t>
            </a:r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0" y="3027680"/>
            <a:ext cx="12801600" cy="69799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3400" dirty="0"/>
              <a:t>I ‐ respeito à dignidade da pessoa humana; </a:t>
            </a:r>
          </a:p>
          <a:p>
            <a:pPr algn="just">
              <a:lnSpc>
                <a:spcPct val="120000"/>
              </a:lnSpc>
            </a:pPr>
            <a:r>
              <a:rPr lang="pt-BR" sz="3400" dirty="0"/>
              <a:t>II ‐ observância do contraditório, da ampla defesa e do devido processo legal; </a:t>
            </a:r>
          </a:p>
          <a:p>
            <a:pPr algn="just">
              <a:lnSpc>
                <a:spcPct val="120000"/>
              </a:lnSpc>
            </a:pPr>
            <a:r>
              <a:rPr lang="pt-BR" sz="3400" dirty="0"/>
              <a:t>III  ‐ garantia de padronização e de igualdade de tratamento entre os candidatos submetidos ao procedimento de heteroidentificação promovido no mesmo concurso público; </a:t>
            </a:r>
          </a:p>
          <a:p>
            <a:pPr algn="just">
              <a:lnSpc>
                <a:spcPct val="120000"/>
              </a:lnSpc>
            </a:pPr>
            <a:r>
              <a:rPr lang="pt-BR" sz="3400" dirty="0"/>
              <a:t>IV  ‐  garantia da publicidade e do controle social do procedimento de heteroidentificação, resguardadas as hipóteses de sigilo previstas nesta Portaria Normativa; </a:t>
            </a:r>
          </a:p>
          <a:p>
            <a:pPr algn="just">
              <a:lnSpc>
                <a:spcPct val="120000"/>
              </a:lnSpc>
            </a:pPr>
            <a:r>
              <a:rPr lang="pt-BR" sz="3400" dirty="0"/>
              <a:t>V ‐ atendimento ao dever de autotutela da legalidade pela administração pública; e </a:t>
            </a:r>
          </a:p>
          <a:p>
            <a:pPr algn="just">
              <a:lnSpc>
                <a:spcPct val="120000"/>
              </a:lnSpc>
            </a:pPr>
            <a:r>
              <a:rPr lang="pt-BR" sz="3400" dirty="0"/>
              <a:t>VI  ‐ garantia da efetividade da ação afirmativa de reserva de vagas a candidatos negros nos concursos públicos de ingresso no serviço público federal.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4299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1158</Words>
  <Application>Microsoft Office PowerPoint</Application>
  <PresentationFormat>Custom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Algerian</vt:lpstr>
      <vt:lpstr>Bahnschrift Regular</vt:lpstr>
      <vt:lpstr>Gill Sans</vt:lpstr>
      <vt:lpstr>Helvetica Light</vt:lpstr>
      <vt:lpstr>Helvetica Neue</vt:lpstr>
      <vt:lpstr>Helvetica Neue Light</vt:lpstr>
      <vt:lpstr>Helvetica Neue Medium</vt:lpstr>
      <vt:lpstr>Helvetica Neue Thin</vt:lpstr>
      <vt:lpstr>Roboto Slab</vt:lpstr>
      <vt:lpstr>Times New Roman</vt:lpstr>
      <vt:lpstr>White</vt:lpstr>
      <vt:lpstr>PowerPoint Presentation</vt:lpstr>
      <vt:lpstr>PowerPoint Presentation</vt:lpstr>
      <vt:lpstr>BANCAS DE HETEROIDENTIFICAÇÃO</vt:lpstr>
      <vt:lpstr>BANCAS DE HETEROIDENTIFICAÇÃO</vt:lpstr>
      <vt:lpstr>BANCAS DE HETEROIDENTIFICAÇÃO</vt:lpstr>
      <vt:lpstr>BANCAS DE HETEROIDENTIFICAÇÃO</vt:lpstr>
      <vt:lpstr>BANCAS DE HETEROIDENTIFICAÇÃO</vt:lpstr>
      <vt:lpstr>PORTARIA NORMATIVA Nº 4, DE 6 DE ABRIL 2018</vt:lpstr>
      <vt:lpstr>PRINCÍPIOS E DIRETRIZES DA PORTARIA Nº 4</vt:lpstr>
      <vt:lpstr>ART. 6º § 1º A COMISSÃO DE HETEROIDENTIFICAÇÃO SERÁ CONSTITUÍDA POR CIDADÃOS: </vt:lpstr>
      <vt:lpstr>ART. 9º DA PORTARIA Nº 4</vt:lpstr>
      <vt:lpstr>ART. 10º DO REGULAMENTO </vt:lpstr>
      <vt:lpstr>ART. 16º DO REGULAMENTO </vt:lpstr>
      <vt:lpstr>  PREPARAÇÃO PARA A BANCA DE HETEROIDENTIFICAÇÃO   </vt:lpstr>
      <vt:lpstr>  COMO SE COMPORTAR EM UMA BANCA DE HETEROIDENTIFICAÇÃO?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Tulio Marcel Rufino de Vasconcelos Figueiredo</dc:creator>
  <cp:lastModifiedBy>Lucas Santos Café</cp:lastModifiedBy>
  <cp:revision>29</cp:revision>
  <dcterms:modified xsi:type="dcterms:W3CDTF">2021-06-21T02:33:44Z</dcterms:modified>
</cp:coreProperties>
</file>