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1" r:id="rId1"/>
  </p:sldMasterIdLst>
  <p:sldIdLst>
    <p:sldId id="256" r:id="rId2"/>
    <p:sldId id="269" r:id="rId3"/>
    <p:sldId id="270" r:id="rId4"/>
    <p:sldId id="271" r:id="rId5"/>
    <p:sldId id="272"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C64805-6438-490B-B035-A9C36EEB1565}" type="doc">
      <dgm:prSet loTypeId="urn:microsoft.com/office/officeart/2009/3/layout/HorizontalOrganizationChart" loCatId="hierarchy" qsTypeId="urn:microsoft.com/office/officeart/2005/8/quickstyle/simple1" qsCatId="simple" csTypeId="urn:microsoft.com/office/officeart/2005/8/colors/accent0_3" csCatId="mainScheme" phldr="1"/>
      <dgm:spPr/>
      <dgm:t>
        <a:bodyPr/>
        <a:lstStyle/>
        <a:p>
          <a:endParaRPr lang="pt-BR"/>
        </a:p>
      </dgm:t>
    </dgm:pt>
    <dgm:pt modelId="{746EBE9B-ED56-441A-8D18-450925C2AE18}">
      <dgm:prSet phldrT="[Texto]"/>
      <dgm:spPr/>
      <dgm:t>
        <a:bodyPr/>
        <a:lstStyle/>
        <a:p>
          <a:r>
            <a:rPr lang="pt-BR" dirty="0"/>
            <a:t>Reitoria do IFPA</a:t>
          </a:r>
        </a:p>
      </dgm:t>
    </dgm:pt>
    <dgm:pt modelId="{65E93621-2058-432B-A9C2-97A32BB05EF8}" type="parTrans" cxnId="{BC857534-F332-4CB9-81DA-D800B0CB2ECD}">
      <dgm:prSet/>
      <dgm:spPr/>
      <dgm:t>
        <a:bodyPr/>
        <a:lstStyle/>
        <a:p>
          <a:endParaRPr lang="pt-BR"/>
        </a:p>
      </dgm:t>
    </dgm:pt>
    <dgm:pt modelId="{B701F073-DC45-4C92-97DB-F44C5164E928}" type="sibTrans" cxnId="{BC857534-F332-4CB9-81DA-D800B0CB2ECD}">
      <dgm:prSet/>
      <dgm:spPr/>
      <dgm:t>
        <a:bodyPr/>
        <a:lstStyle/>
        <a:p>
          <a:endParaRPr lang="pt-BR"/>
        </a:p>
      </dgm:t>
    </dgm:pt>
    <dgm:pt modelId="{792EDB48-E926-4556-86E7-D65952EAD583}" type="asst">
      <dgm:prSet phldrT="[Texto]"/>
      <dgm:spPr/>
      <dgm:t>
        <a:bodyPr/>
        <a:lstStyle/>
        <a:p>
          <a:r>
            <a:rPr lang="pt-BR" dirty="0"/>
            <a:t>Comissão Institucional Heteroidentificação</a:t>
          </a:r>
        </a:p>
      </dgm:t>
    </dgm:pt>
    <dgm:pt modelId="{A70CE2CC-3460-402F-8DB4-9096CFFD1F73}" type="parTrans" cxnId="{08B734DB-0250-43B2-9208-E0054EBC4922}">
      <dgm:prSet/>
      <dgm:spPr/>
      <dgm:t>
        <a:bodyPr/>
        <a:lstStyle/>
        <a:p>
          <a:endParaRPr lang="pt-BR"/>
        </a:p>
      </dgm:t>
    </dgm:pt>
    <dgm:pt modelId="{F2898AEE-480A-4657-89F9-343AD99CB278}" type="sibTrans" cxnId="{08B734DB-0250-43B2-9208-E0054EBC4922}">
      <dgm:prSet/>
      <dgm:spPr/>
      <dgm:t>
        <a:bodyPr/>
        <a:lstStyle/>
        <a:p>
          <a:endParaRPr lang="pt-BR"/>
        </a:p>
      </dgm:t>
    </dgm:pt>
    <dgm:pt modelId="{DF792893-7534-49A8-9671-B748C2509546}">
      <dgm:prSet phldrT="[Texto]"/>
      <dgm:spPr/>
      <dgm:t>
        <a:bodyPr/>
        <a:lstStyle/>
        <a:p>
          <a:r>
            <a:rPr lang="pt-BR" dirty="0"/>
            <a:t>Comissão local I</a:t>
          </a:r>
        </a:p>
      </dgm:t>
    </dgm:pt>
    <dgm:pt modelId="{464EB1CA-D833-479E-B044-EF2D27AB895A}" type="parTrans" cxnId="{2C86977B-1F92-4924-9400-01D4755C3C6B}">
      <dgm:prSet/>
      <dgm:spPr/>
      <dgm:t>
        <a:bodyPr/>
        <a:lstStyle/>
        <a:p>
          <a:endParaRPr lang="pt-BR"/>
        </a:p>
      </dgm:t>
    </dgm:pt>
    <dgm:pt modelId="{080EB211-C949-479C-B36C-341886222748}" type="sibTrans" cxnId="{2C86977B-1F92-4924-9400-01D4755C3C6B}">
      <dgm:prSet/>
      <dgm:spPr/>
      <dgm:t>
        <a:bodyPr/>
        <a:lstStyle/>
        <a:p>
          <a:endParaRPr lang="pt-BR"/>
        </a:p>
      </dgm:t>
    </dgm:pt>
    <dgm:pt modelId="{900BD109-233E-49D5-A6E1-1AAC5212B2E2}">
      <dgm:prSet phldrT="[Texto]"/>
      <dgm:spPr/>
      <dgm:t>
        <a:bodyPr/>
        <a:lstStyle/>
        <a:p>
          <a:r>
            <a:rPr lang="pt-BR" dirty="0"/>
            <a:t>Comissão Local II</a:t>
          </a:r>
        </a:p>
      </dgm:t>
    </dgm:pt>
    <dgm:pt modelId="{E9DBE2CF-1AA0-46ED-9B58-0276CDA0F882}" type="parTrans" cxnId="{29FDD343-E93F-401A-A6CE-E8B4446C7C19}">
      <dgm:prSet/>
      <dgm:spPr/>
      <dgm:t>
        <a:bodyPr/>
        <a:lstStyle/>
        <a:p>
          <a:endParaRPr lang="pt-BR"/>
        </a:p>
      </dgm:t>
    </dgm:pt>
    <dgm:pt modelId="{997DAEDE-7B4A-4E31-BE0D-AC4677BB4DB0}" type="sibTrans" cxnId="{29FDD343-E93F-401A-A6CE-E8B4446C7C19}">
      <dgm:prSet/>
      <dgm:spPr/>
      <dgm:t>
        <a:bodyPr/>
        <a:lstStyle/>
        <a:p>
          <a:endParaRPr lang="pt-BR"/>
        </a:p>
      </dgm:t>
    </dgm:pt>
    <dgm:pt modelId="{2ECBB3B6-B75D-4457-94FA-76B1C0A5D441}">
      <dgm:prSet phldrT="[Texto]"/>
      <dgm:spPr/>
      <dgm:t>
        <a:bodyPr/>
        <a:lstStyle/>
        <a:p>
          <a:r>
            <a:rPr lang="pt-BR" dirty="0"/>
            <a:t>Comissão Local III</a:t>
          </a:r>
        </a:p>
      </dgm:t>
    </dgm:pt>
    <dgm:pt modelId="{9957C63C-D6D7-4060-82CE-2FF3D62B2C7F}" type="parTrans" cxnId="{E29399B2-2F26-4367-AAF5-B6137998D3AE}">
      <dgm:prSet/>
      <dgm:spPr/>
      <dgm:t>
        <a:bodyPr/>
        <a:lstStyle/>
        <a:p>
          <a:endParaRPr lang="pt-BR"/>
        </a:p>
      </dgm:t>
    </dgm:pt>
    <dgm:pt modelId="{2B24FCBB-7818-4010-AFED-7C9407780DD0}" type="sibTrans" cxnId="{E29399B2-2F26-4367-AAF5-B6137998D3AE}">
      <dgm:prSet/>
      <dgm:spPr/>
      <dgm:t>
        <a:bodyPr/>
        <a:lstStyle/>
        <a:p>
          <a:endParaRPr lang="pt-BR"/>
        </a:p>
      </dgm:t>
    </dgm:pt>
    <dgm:pt modelId="{364E1D8C-2E51-45AA-8BAA-451B5B3581CC}" type="pres">
      <dgm:prSet presAssocID="{DCC64805-6438-490B-B035-A9C36EEB1565}" presName="hierChild1" presStyleCnt="0">
        <dgm:presLayoutVars>
          <dgm:orgChart val="1"/>
          <dgm:chPref val="1"/>
          <dgm:dir/>
          <dgm:animOne val="branch"/>
          <dgm:animLvl val="lvl"/>
          <dgm:resizeHandles/>
        </dgm:presLayoutVars>
      </dgm:prSet>
      <dgm:spPr/>
      <dgm:t>
        <a:bodyPr/>
        <a:lstStyle/>
        <a:p>
          <a:endParaRPr lang="pt-BR"/>
        </a:p>
      </dgm:t>
    </dgm:pt>
    <dgm:pt modelId="{734438A7-052B-4E8C-B2EB-A42B17612DC4}" type="pres">
      <dgm:prSet presAssocID="{746EBE9B-ED56-441A-8D18-450925C2AE18}" presName="hierRoot1" presStyleCnt="0">
        <dgm:presLayoutVars>
          <dgm:hierBranch val="init"/>
        </dgm:presLayoutVars>
      </dgm:prSet>
      <dgm:spPr/>
    </dgm:pt>
    <dgm:pt modelId="{F1B0922C-6163-4DC2-9629-1D17D42947BD}" type="pres">
      <dgm:prSet presAssocID="{746EBE9B-ED56-441A-8D18-450925C2AE18}" presName="rootComposite1" presStyleCnt="0"/>
      <dgm:spPr/>
    </dgm:pt>
    <dgm:pt modelId="{970066D2-ABA5-4949-BAF3-DE52D209A238}" type="pres">
      <dgm:prSet presAssocID="{746EBE9B-ED56-441A-8D18-450925C2AE18}" presName="rootText1" presStyleLbl="node0" presStyleIdx="0" presStyleCnt="1">
        <dgm:presLayoutVars>
          <dgm:chPref val="3"/>
        </dgm:presLayoutVars>
      </dgm:prSet>
      <dgm:spPr/>
      <dgm:t>
        <a:bodyPr/>
        <a:lstStyle/>
        <a:p>
          <a:endParaRPr lang="pt-BR"/>
        </a:p>
      </dgm:t>
    </dgm:pt>
    <dgm:pt modelId="{8694BE52-40DA-4122-9C83-86B19D651F6C}" type="pres">
      <dgm:prSet presAssocID="{746EBE9B-ED56-441A-8D18-450925C2AE18}" presName="rootConnector1" presStyleLbl="node1" presStyleIdx="0" presStyleCnt="0"/>
      <dgm:spPr/>
      <dgm:t>
        <a:bodyPr/>
        <a:lstStyle/>
        <a:p>
          <a:endParaRPr lang="pt-BR"/>
        </a:p>
      </dgm:t>
    </dgm:pt>
    <dgm:pt modelId="{9E86E2C7-BC18-431E-8CF0-A296A9E722D2}" type="pres">
      <dgm:prSet presAssocID="{746EBE9B-ED56-441A-8D18-450925C2AE18}" presName="hierChild2" presStyleCnt="0"/>
      <dgm:spPr/>
    </dgm:pt>
    <dgm:pt modelId="{BFBA335F-9FB1-4957-A992-885977D9D943}" type="pres">
      <dgm:prSet presAssocID="{464EB1CA-D833-479E-B044-EF2D27AB895A}" presName="Name64" presStyleLbl="parChTrans1D2" presStyleIdx="0" presStyleCnt="4"/>
      <dgm:spPr/>
      <dgm:t>
        <a:bodyPr/>
        <a:lstStyle/>
        <a:p>
          <a:endParaRPr lang="pt-BR"/>
        </a:p>
      </dgm:t>
    </dgm:pt>
    <dgm:pt modelId="{B69A7751-DDC6-4EE0-AB39-7CCC1F0ABE7C}" type="pres">
      <dgm:prSet presAssocID="{DF792893-7534-49A8-9671-B748C2509546}" presName="hierRoot2" presStyleCnt="0">
        <dgm:presLayoutVars>
          <dgm:hierBranch val="init"/>
        </dgm:presLayoutVars>
      </dgm:prSet>
      <dgm:spPr/>
    </dgm:pt>
    <dgm:pt modelId="{34EFB06F-5748-400D-B4BA-3FFF2294913A}" type="pres">
      <dgm:prSet presAssocID="{DF792893-7534-49A8-9671-B748C2509546}" presName="rootComposite" presStyleCnt="0"/>
      <dgm:spPr/>
    </dgm:pt>
    <dgm:pt modelId="{711039FA-D248-4F74-ACA6-30460B725227}" type="pres">
      <dgm:prSet presAssocID="{DF792893-7534-49A8-9671-B748C2509546}" presName="rootText" presStyleLbl="node2" presStyleIdx="0" presStyleCnt="3">
        <dgm:presLayoutVars>
          <dgm:chPref val="3"/>
        </dgm:presLayoutVars>
      </dgm:prSet>
      <dgm:spPr/>
      <dgm:t>
        <a:bodyPr/>
        <a:lstStyle/>
        <a:p>
          <a:endParaRPr lang="pt-BR"/>
        </a:p>
      </dgm:t>
    </dgm:pt>
    <dgm:pt modelId="{041B8C13-A899-4315-BF1D-2EEA027E2E95}" type="pres">
      <dgm:prSet presAssocID="{DF792893-7534-49A8-9671-B748C2509546}" presName="rootConnector" presStyleLbl="node2" presStyleIdx="0" presStyleCnt="3"/>
      <dgm:spPr/>
      <dgm:t>
        <a:bodyPr/>
        <a:lstStyle/>
        <a:p>
          <a:endParaRPr lang="pt-BR"/>
        </a:p>
      </dgm:t>
    </dgm:pt>
    <dgm:pt modelId="{901FC754-5E50-419C-8DBE-C2D6FA5344A3}" type="pres">
      <dgm:prSet presAssocID="{DF792893-7534-49A8-9671-B748C2509546}" presName="hierChild4" presStyleCnt="0"/>
      <dgm:spPr/>
    </dgm:pt>
    <dgm:pt modelId="{2F023E28-7D6C-4216-8F66-25714616EC8A}" type="pres">
      <dgm:prSet presAssocID="{DF792893-7534-49A8-9671-B748C2509546}" presName="hierChild5" presStyleCnt="0"/>
      <dgm:spPr/>
    </dgm:pt>
    <dgm:pt modelId="{0D9B5F1F-CDEA-49CB-9D6A-12B981CE8D8B}" type="pres">
      <dgm:prSet presAssocID="{E9DBE2CF-1AA0-46ED-9B58-0276CDA0F882}" presName="Name64" presStyleLbl="parChTrans1D2" presStyleIdx="1" presStyleCnt="4"/>
      <dgm:spPr/>
      <dgm:t>
        <a:bodyPr/>
        <a:lstStyle/>
        <a:p>
          <a:endParaRPr lang="pt-BR"/>
        </a:p>
      </dgm:t>
    </dgm:pt>
    <dgm:pt modelId="{220740E5-D526-4109-95EF-8BED93AFB3ED}" type="pres">
      <dgm:prSet presAssocID="{900BD109-233E-49D5-A6E1-1AAC5212B2E2}" presName="hierRoot2" presStyleCnt="0">
        <dgm:presLayoutVars>
          <dgm:hierBranch val="init"/>
        </dgm:presLayoutVars>
      </dgm:prSet>
      <dgm:spPr/>
    </dgm:pt>
    <dgm:pt modelId="{4A825E37-5E7C-4662-B93B-AF5E11C684D9}" type="pres">
      <dgm:prSet presAssocID="{900BD109-233E-49D5-A6E1-1AAC5212B2E2}" presName="rootComposite" presStyleCnt="0"/>
      <dgm:spPr/>
    </dgm:pt>
    <dgm:pt modelId="{53284626-392B-46D6-95DE-E0CEC308DB88}" type="pres">
      <dgm:prSet presAssocID="{900BD109-233E-49D5-A6E1-1AAC5212B2E2}" presName="rootText" presStyleLbl="node2" presStyleIdx="1" presStyleCnt="3">
        <dgm:presLayoutVars>
          <dgm:chPref val="3"/>
        </dgm:presLayoutVars>
      </dgm:prSet>
      <dgm:spPr/>
      <dgm:t>
        <a:bodyPr/>
        <a:lstStyle/>
        <a:p>
          <a:endParaRPr lang="pt-BR"/>
        </a:p>
      </dgm:t>
    </dgm:pt>
    <dgm:pt modelId="{B29E77E2-2295-4CAA-8887-CA331739F12E}" type="pres">
      <dgm:prSet presAssocID="{900BD109-233E-49D5-A6E1-1AAC5212B2E2}" presName="rootConnector" presStyleLbl="node2" presStyleIdx="1" presStyleCnt="3"/>
      <dgm:spPr/>
      <dgm:t>
        <a:bodyPr/>
        <a:lstStyle/>
        <a:p>
          <a:endParaRPr lang="pt-BR"/>
        </a:p>
      </dgm:t>
    </dgm:pt>
    <dgm:pt modelId="{001AAA80-C25F-4ACF-966B-62C18729FE6A}" type="pres">
      <dgm:prSet presAssocID="{900BD109-233E-49D5-A6E1-1AAC5212B2E2}" presName="hierChild4" presStyleCnt="0"/>
      <dgm:spPr/>
    </dgm:pt>
    <dgm:pt modelId="{175643F5-87ED-4778-83EE-E338BD47E801}" type="pres">
      <dgm:prSet presAssocID="{900BD109-233E-49D5-A6E1-1AAC5212B2E2}" presName="hierChild5" presStyleCnt="0"/>
      <dgm:spPr/>
    </dgm:pt>
    <dgm:pt modelId="{A7795E3B-B317-4744-A8B5-0B26A2E41801}" type="pres">
      <dgm:prSet presAssocID="{9957C63C-D6D7-4060-82CE-2FF3D62B2C7F}" presName="Name64" presStyleLbl="parChTrans1D2" presStyleIdx="2" presStyleCnt="4"/>
      <dgm:spPr/>
      <dgm:t>
        <a:bodyPr/>
        <a:lstStyle/>
        <a:p>
          <a:endParaRPr lang="pt-BR"/>
        </a:p>
      </dgm:t>
    </dgm:pt>
    <dgm:pt modelId="{CB02E307-7C75-4852-8653-3B133F22EF1A}" type="pres">
      <dgm:prSet presAssocID="{2ECBB3B6-B75D-4457-94FA-76B1C0A5D441}" presName="hierRoot2" presStyleCnt="0">
        <dgm:presLayoutVars>
          <dgm:hierBranch val="init"/>
        </dgm:presLayoutVars>
      </dgm:prSet>
      <dgm:spPr/>
    </dgm:pt>
    <dgm:pt modelId="{ABCF7999-508F-409E-9C75-9C3022E6BBAF}" type="pres">
      <dgm:prSet presAssocID="{2ECBB3B6-B75D-4457-94FA-76B1C0A5D441}" presName="rootComposite" presStyleCnt="0"/>
      <dgm:spPr/>
    </dgm:pt>
    <dgm:pt modelId="{D065BC39-C318-4D74-9CD8-1ABCD2EF3BC6}" type="pres">
      <dgm:prSet presAssocID="{2ECBB3B6-B75D-4457-94FA-76B1C0A5D441}" presName="rootText" presStyleLbl="node2" presStyleIdx="2" presStyleCnt="3">
        <dgm:presLayoutVars>
          <dgm:chPref val="3"/>
        </dgm:presLayoutVars>
      </dgm:prSet>
      <dgm:spPr/>
      <dgm:t>
        <a:bodyPr/>
        <a:lstStyle/>
        <a:p>
          <a:endParaRPr lang="pt-BR"/>
        </a:p>
      </dgm:t>
    </dgm:pt>
    <dgm:pt modelId="{81128666-DDA5-468F-B777-CCC45BCA0300}" type="pres">
      <dgm:prSet presAssocID="{2ECBB3B6-B75D-4457-94FA-76B1C0A5D441}" presName="rootConnector" presStyleLbl="node2" presStyleIdx="2" presStyleCnt="3"/>
      <dgm:spPr/>
      <dgm:t>
        <a:bodyPr/>
        <a:lstStyle/>
        <a:p>
          <a:endParaRPr lang="pt-BR"/>
        </a:p>
      </dgm:t>
    </dgm:pt>
    <dgm:pt modelId="{DC5E1D1B-764C-4C37-A4D9-7BC05AF18FD5}" type="pres">
      <dgm:prSet presAssocID="{2ECBB3B6-B75D-4457-94FA-76B1C0A5D441}" presName="hierChild4" presStyleCnt="0"/>
      <dgm:spPr/>
    </dgm:pt>
    <dgm:pt modelId="{535F00F6-53D7-477A-AFEE-88287C3D229B}" type="pres">
      <dgm:prSet presAssocID="{2ECBB3B6-B75D-4457-94FA-76B1C0A5D441}" presName="hierChild5" presStyleCnt="0"/>
      <dgm:spPr/>
    </dgm:pt>
    <dgm:pt modelId="{4621C055-D1DF-4B66-AD29-5BE0244B2AD8}" type="pres">
      <dgm:prSet presAssocID="{746EBE9B-ED56-441A-8D18-450925C2AE18}" presName="hierChild3" presStyleCnt="0"/>
      <dgm:spPr/>
    </dgm:pt>
    <dgm:pt modelId="{EE61F93D-9048-445C-8C27-6B367A8DCC99}" type="pres">
      <dgm:prSet presAssocID="{A70CE2CC-3460-402F-8DB4-9096CFFD1F73}" presName="Name115" presStyleLbl="parChTrans1D2" presStyleIdx="3" presStyleCnt="4"/>
      <dgm:spPr/>
      <dgm:t>
        <a:bodyPr/>
        <a:lstStyle/>
        <a:p>
          <a:endParaRPr lang="pt-BR"/>
        </a:p>
      </dgm:t>
    </dgm:pt>
    <dgm:pt modelId="{4B73C5A1-A489-44E0-8815-F6218ED53AA8}" type="pres">
      <dgm:prSet presAssocID="{792EDB48-E926-4556-86E7-D65952EAD583}" presName="hierRoot3" presStyleCnt="0">
        <dgm:presLayoutVars>
          <dgm:hierBranch val="init"/>
        </dgm:presLayoutVars>
      </dgm:prSet>
      <dgm:spPr/>
    </dgm:pt>
    <dgm:pt modelId="{DD482DDB-870F-4EC3-B67B-8CDFE00E81F1}" type="pres">
      <dgm:prSet presAssocID="{792EDB48-E926-4556-86E7-D65952EAD583}" presName="rootComposite3" presStyleCnt="0"/>
      <dgm:spPr/>
    </dgm:pt>
    <dgm:pt modelId="{E1AA17B6-42B8-4292-BFB0-E44BCB525813}" type="pres">
      <dgm:prSet presAssocID="{792EDB48-E926-4556-86E7-D65952EAD583}" presName="rootText3" presStyleLbl="asst1" presStyleIdx="0" presStyleCnt="1">
        <dgm:presLayoutVars>
          <dgm:chPref val="3"/>
        </dgm:presLayoutVars>
      </dgm:prSet>
      <dgm:spPr/>
      <dgm:t>
        <a:bodyPr/>
        <a:lstStyle/>
        <a:p>
          <a:endParaRPr lang="pt-BR"/>
        </a:p>
      </dgm:t>
    </dgm:pt>
    <dgm:pt modelId="{4CD8EBA6-9EBC-4A38-A37F-A03A19FA584B}" type="pres">
      <dgm:prSet presAssocID="{792EDB48-E926-4556-86E7-D65952EAD583}" presName="rootConnector3" presStyleLbl="asst1" presStyleIdx="0" presStyleCnt="1"/>
      <dgm:spPr/>
      <dgm:t>
        <a:bodyPr/>
        <a:lstStyle/>
        <a:p>
          <a:endParaRPr lang="pt-BR"/>
        </a:p>
      </dgm:t>
    </dgm:pt>
    <dgm:pt modelId="{D8BED2D5-DA24-4875-B7AA-6672BF983F4D}" type="pres">
      <dgm:prSet presAssocID="{792EDB48-E926-4556-86E7-D65952EAD583}" presName="hierChild6" presStyleCnt="0"/>
      <dgm:spPr/>
    </dgm:pt>
    <dgm:pt modelId="{4FB868FD-27B5-439B-BA67-A9395F62BBBF}" type="pres">
      <dgm:prSet presAssocID="{792EDB48-E926-4556-86E7-D65952EAD583}" presName="hierChild7" presStyleCnt="0"/>
      <dgm:spPr/>
    </dgm:pt>
  </dgm:ptLst>
  <dgm:cxnLst>
    <dgm:cxn modelId="{E29399B2-2F26-4367-AAF5-B6137998D3AE}" srcId="{746EBE9B-ED56-441A-8D18-450925C2AE18}" destId="{2ECBB3B6-B75D-4457-94FA-76B1C0A5D441}" srcOrd="3" destOrd="0" parTransId="{9957C63C-D6D7-4060-82CE-2FF3D62B2C7F}" sibTransId="{2B24FCBB-7818-4010-AFED-7C9407780DD0}"/>
    <dgm:cxn modelId="{657E930F-1BBC-4B0C-8720-DDC72EEDE662}" type="presOf" srcId="{DF792893-7534-49A8-9671-B748C2509546}" destId="{711039FA-D248-4F74-ACA6-30460B725227}" srcOrd="0" destOrd="0" presId="urn:microsoft.com/office/officeart/2009/3/layout/HorizontalOrganizationChart"/>
    <dgm:cxn modelId="{40880360-E67C-4BC0-8CD3-7C8D9107DE93}" type="presOf" srcId="{464EB1CA-D833-479E-B044-EF2D27AB895A}" destId="{BFBA335F-9FB1-4957-A992-885977D9D943}" srcOrd="0" destOrd="0" presId="urn:microsoft.com/office/officeart/2009/3/layout/HorizontalOrganizationChart"/>
    <dgm:cxn modelId="{E89C5B49-BBE3-40E2-948A-9F7EB0F3D718}" type="presOf" srcId="{900BD109-233E-49D5-A6E1-1AAC5212B2E2}" destId="{B29E77E2-2295-4CAA-8887-CA331739F12E}" srcOrd="1" destOrd="0" presId="urn:microsoft.com/office/officeart/2009/3/layout/HorizontalOrganizationChart"/>
    <dgm:cxn modelId="{E8DCF125-B828-4FFE-BA26-8CE3EE14C407}" type="presOf" srcId="{792EDB48-E926-4556-86E7-D65952EAD583}" destId="{4CD8EBA6-9EBC-4A38-A37F-A03A19FA584B}" srcOrd="1" destOrd="0" presId="urn:microsoft.com/office/officeart/2009/3/layout/HorizontalOrganizationChart"/>
    <dgm:cxn modelId="{932D8610-8EC5-4C13-8EFB-A66201AD88CD}" type="presOf" srcId="{A70CE2CC-3460-402F-8DB4-9096CFFD1F73}" destId="{EE61F93D-9048-445C-8C27-6B367A8DCC99}" srcOrd="0" destOrd="0" presId="urn:microsoft.com/office/officeart/2009/3/layout/HorizontalOrganizationChart"/>
    <dgm:cxn modelId="{9581B49E-3601-4AE3-831F-9C66960BAC10}" type="presOf" srcId="{DF792893-7534-49A8-9671-B748C2509546}" destId="{041B8C13-A899-4315-BF1D-2EEA027E2E95}" srcOrd="1" destOrd="0" presId="urn:microsoft.com/office/officeart/2009/3/layout/HorizontalOrganizationChart"/>
    <dgm:cxn modelId="{AD902EE5-FDFF-4A8F-9B2B-5FEB15103BA5}" type="presOf" srcId="{DCC64805-6438-490B-B035-A9C36EEB1565}" destId="{364E1D8C-2E51-45AA-8BAA-451B5B3581CC}" srcOrd="0" destOrd="0" presId="urn:microsoft.com/office/officeart/2009/3/layout/HorizontalOrganizationChart"/>
    <dgm:cxn modelId="{ADC9AAC4-20CE-4C81-8B35-3B4EDE0DCD0B}" type="presOf" srcId="{746EBE9B-ED56-441A-8D18-450925C2AE18}" destId="{8694BE52-40DA-4122-9C83-86B19D651F6C}" srcOrd="1" destOrd="0" presId="urn:microsoft.com/office/officeart/2009/3/layout/HorizontalOrganizationChart"/>
    <dgm:cxn modelId="{96CD9EBD-9677-4164-B0B8-27CEAA4B7429}" type="presOf" srcId="{900BD109-233E-49D5-A6E1-1AAC5212B2E2}" destId="{53284626-392B-46D6-95DE-E0CEC308DB88}" srcOrd="0" destOrd="0" presId="urn:microsoft.com/office/officeart/2009/3/layout/HorizontalOrganizationChart"/>
    <dgm:cxn modelId="{8B7B2F64-240A-4484-8A51-2727FCC0B15C}" type="presOf" srcId="{2ECBB3B6-B75D-4457-94FA-76B1C0A5D441}" destId="{81128666-DDA5-468F-B777-CCC45BCA0300}" srcOrd="1" destOrd="0" presId="urn:microsoft.com/office/officeart/2009/3/layout/HorizontalOrganizationChart"/>
    <dgm:cxn modelId="{2C7FED85-C806-463B-9EDB-6C20EB279803}" type="presOf" srcId="{E9DBE2CF-1AA0-46ED-9B58-0276CDA0F882}" destId="{0D9B5F1F-CDEA-49CB-9D6A-12B981CE8D8B}" srcOrd="0" destOrd="0" presId="urn:microsoft.com/office/officeart/2009/3/layout/HorizontalOrganizationChart"/>
    <dgm:cxn modelId="{2C86977B-1F92-4924-9400-01D4755C3C6B}" srcId="{746EBE9B-ED56-441A-8D18-450925C2AE18}" destId="{DF792893-7534-49A8-9671-B748C2509546}" srcOrd="1" destOrd="0" parTransId="{464EB1CA-D833-479E-B044-EF2D27AB895A}" sibTransId="{080EB211-C949-479C-B36C-341886222748}"/>
    <dgm:cxn modelId="{BC857534-F332-4CB9-81DA-D800B0CB2ECD}" srcId="{DCC64805-6438-490B-B035-A9C36EEB1565}" destId="{746EBE9B-ED56-441A-8D18-450925C2AE18}" srcOrd="0" destOrd="0" parTransId="{65E93621-2058-432B-A9C2-97A32BB05EF8}" sibTransId="{B701F073-DC45-4C92-97DB-F44C5164E928}"/>
    <dgm:cxn modelId="{08B734DB-0250-43B2-9208-E0054EBC4922}" srcId="{746EBE9B-ED56-441A-8D18-450925C2AE18}" destId="{792EDB48-E926-4556-86E7-D65952EAD583}" srcOrd="0" destOrd="0" parTransId="{A70CE2CC-3460-402F-8DB4-9096CFFD1F73}" sibTransId="{F2898AEE-480A-4657-89F9-343AD99CB278}"/>
    <dgm:cxn modelId="{D4036447-F6BB-41DE-BACC-B54B1CF2AF22}" type="presOf" srcId="{9957C63C-D6D7-4060-82CE-2FF3D62B2C7F}" destId="{A7795E3B-B317-4744-A8B5-0B26A2E41801}" srcOrd="0" destOrd="0" presId="urn:microsoft.com/office/officeart/2009/3/layout/HorizontalOrganizationChart"/>
    <dgm:cxn modelId="{CA580550-6B82-4314-973E-B1E68227D518}" type="presOf" srcId="{792EDB48-E926-4556-86E7-D65952EAD583}" destId="{E1AA17B6-42B8-4292-BFB0-E44BCB525813}" srcOrd="0" destOrd="0" presId="urn:microsoft.com/office/officeart/2009/3/layout/HorizontalOrganizationChart"/>
    <dgm:cxn modelId="{23A1CCD1-26C0-438F-9313-871AF6F14831}" type="presOf" srcId="{746EBE9B-ED56-441A-8D18-450925C2AE18}" destId="{970066D2-ABA5-4949-BAF3-DE52D209A238}" srcOrd="0" destOrd="0" presId="urn:microsoft.com/office/officeart/2009/3/layout/HorizontalOrganizationChart"/>
    <dgm:cxn modelId="{3EE59DF8-88DF-414F-95FB-6A2092A81A0A}" type="presOf" srcId="{2ECBB3B6-B75D-4457-94FA-76B1C0A5D441}" destId="{D065BC39-C318-4D74-9CD8-1ABCD2EF3BC6}" srcOrd="0" destOrd="0" presId="urn:microsoft.com/office/officeart/2009/3/layout/HorizontalOrganizationChart"/>
    <dgm:cxn modelId="{29FDD343-E93F-401A-A6CE-E8B4446C7C19}" srcId="{746EBE9B-ED56-441A-8D18-450925C2AE18}" destId="{900BD109-233E-49D5-A6E1-1AAC5212B2E2}" srcOrd="2" destOrd="0" parTransId="{E9DBE2CF-1AA0-46ED-9B58-0276CDA0F882}" sibTransId="{997DAEDE-7B4A-4E31-BE0D-AC4677BB4DB0}"/>
    <dgm:cxn modelId="{CEAD5D78-3BFF-4A30-9F0F-D20D5E2661C9}" type="presParOf" srcId="{364E1D8C-2E51-45AA-8BAA-451B5B3581CC}" destId="{734438A7-052B-4E8C-B2EB-A42B17612DC4}" srcOrd="0" destOrd="0" presId="urn:microsoft.com/office/officeart/2009/3/layout/HorizontalOrganizationChart"/>
    <dgm:cxn modelId="{AC11080E-246B-42B9-94EC-CA3D1175D499}" type="presParOf" srcId="{734438A7-052B-4E8C-B2EB-A42B17612DC4}" destId="{F1B0922C-6163-4DC2-9629-1D17D42947BD}" srcOrd="0" destOrd="0" presId="urn:microsoft.com/office/officeart/2009/3/layout/HorizontalOrganizationChart"/>
    <dgm:cxn modelId="{14E2458D-8C31-45F5-8E4D-02BBADAAE5AD}" type="presParOf" srcId="{F1B0922C-6163-4DC2-9629-1D17D42947BD}" destId="{970066D2-ABA5-4949-BAF3-DE52D209A238}" srcOrd="0" destOrd="0" presId="urn:microsoft.com/office/officeart/2009/3/layout/HorizontalOrganizationChart"/>
    <dgm:cxn modelId="{3C5E7F89-B377-462F-9F5A-11FCD444BFC5}" type="presParOf" srcId="{F1B0922C-6163-4DC2-9629-1D17D42947BD}" destId="{8694BE52-40DA-4122-9C83-86B19D651F6C}" srcOrd="1" destOrd="0" presId="urn:microsoft.com/office/officeart/2009/3/layout/HorizontalOrganizationChart"/>
    <dgm:cxn modelId="{B0C0783F-8A73-4222-B460-EAD7E5E44E11}" type="presParOf" srcId="{734438A7-052B-4E8C-B2EB-A42B17612DC4}" destId="{9E86E2C7-BC18-431E-8CF0-A296A9E722D2}" srcOrd="1" destOrd="0" presId="urn:microsoft.com/office/officeart/2009/3/layout/HorizontalOrganizationChart"/>
    <dgm:cxn modelId="{CD434BD3-4C91-4429-82D4-8CEBAD878FC7}" type="presParOf" srcId="{9E86E2C7-BC18-431E-8CF0-A296A9E722D2}" destId="{BFBA335F-9FB1-4957-A992-885977D9D943}" srcOrd="0" destOrd="0" presId="urn:microsoft.com/office/officeart/2009/3/layout/HorizontalOrganizationChart"/>
    <dgm:cxn modelId="{ED09E7B6-8516-40E5-B145-1A419C6BF89A}" type="presParOf" srcId="{9E86E2C7-BC18-431E-8CF0-A296A9E722D2}" destId="{B69A7751-DDC6-4EE0-AB39-7CCC1F0ABE7C}" srcOrd="1" destOrd="0" presId="urn:microsoft.com/office/officeart/2009/3/layout/HorizontalOrganizationChart"/>
    <dgm:cxn modelId="{7D3A644D-3081-4724-8546-1BD79F3EE3F0}" type="presParOf" srcId="{B69A7751-DDC6-4EE0-AB39-7CCC1F0ABE7C}" destId="{34EFB06F-5748-400D-B4BA-3FFF2294913A}" srcOrd="0" destOrd="0" presId="urn:microsoft.com/office/officeart/2009/3/layout/HorizontalOrganizationChart"/>
    <dgm:cxn modelId="{0AA9DB73-1D2E-4474-A429-7EF1996C35BB}" type="presParOf" srcId="{34EFB06F-5748-400D-B4BA-3FFF2294913A}" destId="{711039FA-D248-4F74-ACA6-30460B725227}" srcOrd="0" destOrd="0" presId="urn:microsoft.com/office/officeart/2009/3/layout/HorizontalOrganizationChart"/>
    <dgm:cxn modelId="{D3000493-7B87-437E-95F4-6E2AA932C322}" type="presParOf" srcId="{34EFB06F-5748-400D-B4BA-3FFF2294913A}" destId="{041B8C13-A899-4315-BF1D-2EEA027E2E95}" srcOrd="1" destOrd="0" presId="urn:microsoft.com/office/officeart/2009/3/layout/HorizontalOrganizationChart"/>
    <dgm:cxn modelId="{EAE4A3DE-C9C2-4C39-B211-99F09803FB7C}" type="presParOf" srcId="{B69A7751-DDC6-4EE0-AB39-7CCC1F0ABE7C}" destId="{901FC754-5E50-419C-8DBE-C2D6FA5344A3}" srcOrd="1" destOrd="0" presId="urn:microsoft.com/office/officeart/2009/3/layout/HorizontalOrganizationChart"/>
    <dgm:cxn modelId="{1D7B5132-8CC2-4BDF-98EC-04AA0AA1994A}" type="presParOf" srcId="{B69A7751-DDC6-4EE0-AB39-7CCC1F0ABE7C}" destId="{2F023E28-7D6C-4216-8F66-25714616EC8A}" srcOrd="2" destOrd="0" presId="urn:microsoft.com/office/officeart/2009/3/layout/HorizontalOrganizationChart"/>
    <dgm:cxn modelId="{70E357A8-5D0A-44C4-8EC3-D6CEE3BBA694}" type="presParOf" srcId="{9E86E2C7-BC18-431E-8CF0-A296A9E722D2}" destId="{0D9B5F1F-CDEA-49CB-9D6A-12B981CE8D8B}" srcOrd="2" destOrd="0" presId="urn:microsoft.com/office/officeart/2009/3/layout/HorizontalOrganizationChart"/>
    <dgm:cxn modelId="{6E42366F-AC4B-492B-9C0B-49AE87932F6D}" type="presParOf" srcId="{9E86E2C7-BC18-431E-8CF0-A296A9E722D2}" destId="{220740E5-D526-4109-95EF-8BED93AFB3ED}" srcOrd="3" destOrd="0" presId="urn:microsoft.com/office/officeart/2009/3/layout/HorizontalOrganizationChart"/>
    <dgm:cxn modelId="{49F8AC51-8BE6-4BFB-B052-1C0EAAF1D450}" type="presParOf" srcId="{220740E5-D526-4109-95EF-8BED93AFB3ED}" destId="{4A825E37-5E7C-4662-B93B-AF5E11C684D9}" srcOrd="0" destOrd="0" presId="urn:microsoft.com/office/officeart/2009/3/layout/HorizontalOrganizationChart"/>
    <dgm:cxn modelId="{96669371-6AC8-43A4-A8BA-A3BB6DBC6B1B}" type="presParOf" srcId="{4A825E37-5E7C-4662-B93B-AF5E11C684D9}" destId="{53284626-392B-46D6-95DE-E0CEC308DB88}" srcOrd="0" destOrd="0" presId="urn:microsoft.com/office/officeart/2009/3/layout/HorizontalOrganizationChart"/>
    <dgm:cxn modelId="{0F598D93-9334-4105-A6FD-AB4B2B67F379}" type="presParOf" srcId="{4A825E37-5E7C-4662-B93B-AF5E11C684D9}" destId="{B29E77E2-2295-4CAA-8887-CA331739F12E}" srcOrd="1" destOrd="0" presId="urn:microsoft.com/office/officeart/2009/3/layout/HorizontalOrganizationChart"/>
    <dgm:cxn modelId="{59884BD2-82A9-4782-AB81-80868105E4A9}" type="presParOf" srcId="{220740E5-D526-4109-95EF-8BED93AFB3ED}" destId="{001AAA80-C25F-4ACF-966B-62C18729FE6A}" srcOrd="1" destOrd="0" presId="urn:microsoft.com/office/officeart/2009/3/layout/HorizontalOrganizationChart"/>
    <dgm:cxn modelId="{81B5C1AC-DD68-4E75-97D1-5DD0E84F9EF9}" type="presParOf" srcId="{220740E5-D526-4109-95EF-8BED93AFB3ED}" destId="{175643F5-87ED-4778-83EE-E338BD47E801}" srcOrd="2" destOrd="0" presId="urn:microsoft.com/office/officeart/2009/3/layout/HorizontalOrganizationChart"/>
    <dgm:cxn modelId="{F0240606-2D58-41B8-B5A2-B58F27F191CA}" type="presParOf" srcId="{9E86E2C7-BC18-431E-8CF0-A296A9E722D2}" destId="{A7795E3B-B317-4744-A8B5-0B26A2E41801}" srcOrd="4" destOrd="0" presId="urn:microsoft.com/office/officeart/2009/3/layout/HorizontalOrganizationChart"/>
    <dgm:cxn modelId="{6032DD27-8AEA-453D-9447-0C20030E2B1C}" type="presParOf" srcId="{9E86E2C7-BC18-431E-8CF0-A296A9E722D2}" destId="{CB02E307-7C75-4852-8653-3B133F22EF1A}" srcOrd="5" destOrd="0" presId="urn:microsoft.com/office/officeart/2009/3/layout/HorizontalOrganizationChart"/>
    <dgm:cxn modelId="{DE5534FF-0B83-4AF1-A622-0AE3E9E7054C}" type="presParOf" srcId="{CB02E307-7C75-4852-8653-3B133F22EF1A}" destId="{ABCF7999-508F-409E-9C75-9C3022E6BBAF}" srcOrd="0" destOrd="0" presId="urn:microsoft.com/office/officeart/2009/3/layout/HorizontalOrganizationChart"/>
    <dgm:cxn modelId="{87CF8F98-8941-44FB-B5E2-940911A28366}" type="presParOf" srcId="{ABCF7999-508F-409E-9C75-9C3022E6BBAF}" destId="{D065BC39-C318-4D74-9CD8-1ABCD2EF3BC6}" srcOrd="0" destOrd="0" presId="urn:microsoft.com/office/officeart/2009/3/layout/HorizontalOrganizationChart"/>
    <dgm:cxn modelId="{CACDF02D-2723-48AD-AA21-927A00DCA888}" type="presParOf" srcId="{ABCF7999-508F-409E-9C75-9C3022E6BBAF}" destId="{81128666-DDA5-468F-B777-CCC45BCA0300}" srcOrd="1" destOrd="0" presId="urn:microsoft.com/office/officeart/2009/3/layout/HorizontalOrganizationChart"/>
    <dgm:cxn modelId="{906CB596-DE89-4CF5-A2AC-5CBB9315E931}" type="presParOf" srcId="{CB02E307-7C75-4852-8653-3B133F22EF1A}" destId="{DC5E1D1B-764C-4C37-A4D9-7BC05AF18FD5}" srcOrd="1" destOrd="0" presId="urn:microsoft.com/office/officeart/2009/3/layout/HorizontalOrganizationChart"/>
    <dgm:cxn modelId="{DFDEC7D5-66C0-4B48-9C01-61296FA51C57}" type="presParOf" srcId="{CB02E307-7C75-4852-8653-3B133F22EF1A}" destId="{535F00F6-53D7-477A-AFEE-88287C3D229B}" srcOrd="2" destOrd="0" presId="urn:microsoft.com/office/officeart/2009/3/layout/HorizontalOrganizationChart"/>
    <dgm:cxn modelId="{5B8CE1A4-4202-4789-AFED-813ABD02ADAB}" type="presParOf" srcId="{734438A7-052B-4E8C-B2EB-A42B17612DC4}" destId="{4621C055-D1DF-4B66-AD29-5BE0244B2AD8}" srcOrd="2" destOrd="0" presId="urn:microsoft.com/office/officeart/2009/3/layout/HorizontalOrganizationChart"/>
    <dgm:cxn modelId="{E0A37C17-8366-4CA6-B645-1B978F56BE10}" type="presParOf" srcId="{4621C055-D1DF-4B66-AD29-5BE0244B2AD8}" destId="{EE61F93D-9048-445C-8C27-6B367A8DCC99}" srcOrd="0" destOrd="0" presId="urn:microsoft.com/office/officeart/2009/3/layout/HorizontalOrganizationChart"/>
    <dgm:cxn modelId="{A50D32A0-41C1-442A-9C8F-15FD06EA4D7F}" type="presParOf" srcId="{4621C055-D1DF-4B66-AD29-5BE0244B2AD8}" destId="{4B73C5A1-A489-44E0-8815-F6218ED53AA8}" srcOrd="1" destOrd="0" presId="urn:microsoft.com/office/officeart/2009/3/layout/HorizontalOrganizationChart"/>
    <dgm:cxn modelId="{D594ABD0-6933-4329-AE18-4B4DDAD31CBF}" type="presParOf" srcId="{4B73C5A1-A489-44E0-8815-F6218ED53AA8}" destId="{DD482DDB-870F-4EC3-B67B-8CDFE00E81F1}" srcOrd="0" destOrd="0" presId="urn:microsoft.com/office/officeart/2009/3/layout/HorizontalOrganizationChart"/>
    <dgm:cxn modelId="{3EB35042-2DAB-4AF7-AD3D-DD7B4FCE83FE}" type="presParOf" srcId="{DD482DDB-870F-4EC3-B67B-8CDFE00E81F1}" destId="{E1AA17B6-42B8-4292-BFB0-E44BCB525813}" srcOrd="0" destOrd="0" presId="urn:microsoft.com/office/officeart/2009/3/layout/HorizontalOrganizationChart"/>
    <dgm:cxn modelId="{EEA48201-066A-4C9B-B9CB-1ADF0651F580}" type="presParOf" srcId="{DD482DDB-870F-4EC3-B67B-8CDFE00E81F1}" destId="{4CD8EBA6-9EBC-4A38-A37F-A03A19FA584B}" srcOrd="1" destOrd="0" presId="urn:microsoft.com/office/officeart/2009/3/layout/HorizontalOrganizationChart"/>
    <dgm:cxn modelId="{9B827268-F559-4D0B-B67D-1FDA629F7780}" type="presParOf" srcId="{4B73C5A1-A489-44E0-8815-F6218ED53AA8}" destId="{D8BED2D5-DA24-4875-B7AA-6672BF983F4D}" srcOrd="1" destOrd="0" presId="urn:microsoft.com/office/officeart/2009/3/layout/HorizontalOrganizationChart"/>
    <dgm:cxn modelId="{5B4F3531-A24A-4136-8832-76C6640F5640}" type="presParOf" srcId="{4B73C5A1-A489-44E0-8815-F6218ED53AA8}" destId="{4FB868FD-27B5-439B-BA67-A9395F62BBBF}"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9DC84EE-226B-422E-920D-78D5DDC8AE8D}"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pt-BR"/>
        </a:p>
      </dgm:t>
    </dgm:pt>
    <dgm:pt modelId="{A2572D3A-D492-4285-856F-1F1C3E7450C6}">
      <dgm:prSet phldrT="[Texto]"/>
      <dgm:spPr/>
      <dgm:t>
        <a:bodyPr/>
        <a:lstStyle/>
        <a:p>
          <a:r>
            <a:rPr lang="pt-BR" dirty="0">
              <a:solidFill>
                <a:schemeClr val="tx1"/>
              </a:solidFill>
            </a:rPr>
            <a:t>Averiguação</a:t>
          </a:r>
        </a:p>
      </dgm:t>
    </dgm:pt>
    <dgm:pt modelId="{0DE704D9-E909-48DD-B36E-71B29B8862DD}" type="parTrans" cxnId="{8DF43562-0DF2-486B-B0BB-1294141FDDD4}">
      <dgm:prSet/>
      <dgm:spPr/>
      <dgm:t>
        <a:bodyPr/>
        <a:lstStyle/>
        <a:p>
          <a:endParaRPr lang="pt-BR"/>
        </a:p>
      </dgm:t>
    </dgm:pt>
    <dgm:pt modelId="{0E892857-45A6-4800-925F-80E4558E761E}" type="sibTrans" cxnId="{8DF43562-0DF2-486B-B0BB-1294141FDDD4}">
      <dgm:prSet/>
      <dgm:spPr/>
      <dgm:t>
        <a:bodyPr/>
        <a:lstStyle/>
        <a:p>
          <a:endParaRPr lang="pt-BR"/>
        </a:p>
      </dgm:t>
    </dgm:pt>
    <dgm:pt modelId="{19CE5791-6919-4AAA-921F-528B192C407B}">
      <dgm:prSet phldrT="[Texto]"/>
      <dgm:spPr/>
      <dgm:t>
        <a:bodyPr/>
        <a:lstStyle/>
        <a:p>
          <a:r>
            <a:rPr lang="pt-BR" dirty="0">
              <a:solidFill>
                <a:schemeClr val="tx1"/>
              </a:solidFill>
            </a:rPr>
            <a:t>Resposta da averiguação</a:t>
          </a:r>
        </a:p>
      </dgm:t>
    </dgm:pt>
    <dgm:pt modelId="{70DC05A2-3B52-441B-8864-FFB64670E4A6}" type="parTrans" cxnId="{7F278965-D228-4FE1-9F0D-7D63CBEC2387}">
      <dgm:prSet/>
      <dgm:spPr/>
      <dgm:t>
        <a:bodyPr/>
        <a:lstStyle/>
        <a:p>
          <a:endParaRPr lang="pt-BR"/>
        </a:p>
      </dgm:t>
    </dgm:pt>
    <dgm:pt modelId="{8979B6AD-D4E7-42A7-BD89-898884D1760F}" type="sibTrans" cxnId="{7F278965-D228-4FE1-9F0D-7D63CBEC2387}">
      <dgm:prSet/>
      <dgm:spPr/>
      <dgm:t>
        <a:bodyPr/>
        <a:lstStyle/>
        <a:p>
          <a:endParaRPr lang="pt-BR"/>
        </a:p>
      </dgm:t>
    </dgm:pt>
    <dgm:pt modelId="{CA61EA7A-4486-4C40-9497-55CA68AF8800}">
      <dgm:prSet phldrT="[Texto]"/>
      <dgm:spPr/>
      <dgm:t>
        <a:bodyPr/>
        <a:lstStyle/>
        <a:p>
          <a:r>
            <a:rPr lang="pt-BR" dirty="0">
              <a:solidFill>
                <a:schemeClr val="tx1"/>
              </a:solidFill>
            </a:rPr>
            <a:t>Encaminhamentos</a:t>
          </a:r>
        </a:p>
      </dgm:t>
    </dgm:pt>
    <dgm:pt modelId="{79F8ABE7-27C1-48CF-AA92-8BA55A5843DF}" type="parTrans" cxnId="{524CA279-C82C-470E-A4A7-554917FBB3A5}">
      <dgm:prSet/>
      <dgm:spPr/>
      <dgm:t>
        <a:bodyPr/>
        <a:lstStyle/>
        <a:p>
          <a:endParaRPr lang="pt-BR"/>
        </a:p>
      </dgm:t>
    </dgm:pt>
    <dgm:pt modelId="{5CF91D2D-CCC1-48C7-B31C-2171EFCDE157}" type="sibTrans" cxnId="{524CA279-C82C-470E-A4A7-554917FBB3A5}">
      <dgm:prSet/>
      <dgm:spPr/>
      <dgm:t>
        <a:bodyPr/>
        <a:lstStyle/>
        <a:p>
          <a:endParaRPr lang="pt-BR"/>
        </a:p>
      </dgm:t>
    </dgm:pt>
    <dgm:pt modelId="{A9BF6FD1-2FCB-4465-B20B-5627DA4A05DB}">
      <dgm:prSet phldrT="[Texto]"/>
      <dgm:spPr/>
      <dgm:t>
        <a:bodyPr/>
        <a:lstStyle/>
        <a:p>
          <a:r>
            <a:rPr lang="pt-BR" dirty="0">
              <a:solidFill>
                <a:schemeClr val="tx1"/>
              </a:solidFill>
            </a:rPr>
            <a:t>Recursos</a:t>
          </a:r>
        </a:p>
      </dgm:t>
    </dgm:pt>
    <dgm:pt modelId="{966010E6-65B5-4DA6-9F39-7DF9937561CF}" type="parTrans" cxnId="{45445CA5-7161-4355-B414-F6D052262DCE}">
      <dgm:prSet/>
      <dgm:spPr/>
      <dgm:t>
        <a:bodyPr/>
        <a:lstStyle/>
        <a:p>
          <a:endParaRPr lang="pt-BR"/>
        </a:p>
      </dgm:t>
    </dgm:pt>
    <dgm:pt modelId="{8A22E49F-5F3D-484C-B105-D3BF73E6458F}" type="sibTrans" cxnId="{45445CA5-7161-4355-B414-F6D052262DCE}">
      <dgm:prSet/>
      <dgm:spPr/>
      <dgm:t>
        <a:bodyPr/>
        <a:lstStyle/>
        <a:p>
          <a:endParaRPr lang="pt-BR"/>
        </a:p>
      </dgm:t>
    </dgm:pt>
    <dgm:pt modelId="{874D6EE3-CA16-4060-8988-482F6876DF30}">
      <dgm:prSet phldrT="[Texto]"/>
      <dgm:spPr/>
      <dgm:t>
        <a:bodyPr/>
        <a:lstStyle/>
        <a:p>
          <a:r>
            <a:rPr lang="pt-BR" dirty="0">
              <a:solidFill>
                <a:schemeClr val="tx1"/>
              </a:solidFill>
            </a:rPr>
            <a:t>Encerramento do processo</a:t>
          </a:r>
        </a:p>
      </dgm:t>
    </dgm:pt>
    <dgm:pt modelId="{8A078DC1-37D9-45A5-9855-4A74A419D528}" type="parTrans" cxnId="{D961FF9B-E283-4DA7-A7CA-09089D658635}">
      <dgm:prSet/>
      <dgm:spPr/>
      <dgm:t>
        <a:bodyPr/>
        <a:lstStyle/>
        <a:p>
          <a:endParaRPr lang="pt-BR"/>
        </a:p>
      </dgm:t>
    </dgm:pt>
    <dgm:pt modelId="{47D3149E-DF4E-437C-9B01-624238A6070C}" type="sibTrans" cxnId="{D961FF9B-E283-4DA7-A7CA-09089D658635}">
      <dgm:prSet/>
      <dgm:spPr/>
      <dgm:t>
        <a:bodyPr/>
        <a:lstStyle/>
        <a:p>
          <a:endParaRPr lang="pt-BR"/>
        </a:p>
      </dgm:t>
    </dgm:pt>
    <dgm:pt modelId="{7631614C-3276-4ED7-8722-99BD7BE9493E}" type="pres">
      <dgm:prSet presAssocID="{59DC84EE-226B-422E-920D-78D5DDC8AE8D}" presName="diagram" presStyleCnt="0">
        <dgm:presLayoutVars>
          <dgm:dir/>
          <dgm:resizeHandles val="exact"/>
        </dgm:presLayoutVars>
      </dgm:prSet>
      <dgm:spPr/>
      <dgm:t>
        <a:bodyPr/>
        <a:lstStyle/>
        <a:p>
          <a:endParaRPr lang="pt-BR"/>
        </a:p>
      </dgm:t>
    </dgm:pt>
    <dgm:pt modelId="{AF4D306C-1FE3-4565-BEE1-C7A645C8AFE3}" type="pres">
      <dgm:prSet presAssocID="{A2572D3A-D492-4285-856F-1F1C3E7450C6}" presName="node" presStyleLbl="node1" presStyleIdx="0" presStyleCnt="5">
        <dgm:presLayoutVars>
          <dgm:bulletEnabled val="1"/>
        </dgm:presLayoutVars>
      </dgm:prSet>
      <dgm:spPr/>
      <dgm:t>
        <a:bodyPr/>
        <a:lstStyle/>
        <a:p>
          <a:endParaRPr lang="pt-BR"/>
        </a:p>
      </dgm:t>
    </dgm:pt>
    <dgm:pt modelId="{9E9FF5AD-6A36-4B71-9D7B-A7C6FFE4DA2A}" type="pres">
      <dgm:prSet presAssocID="{0E892857-45A6-4800-925F-80E4558E761E}" presName="sibTrans" presStyleCnt="0"/>
      <dgm:spPr/>
    </dgm:pt>
    <dgm:pt modelId="{7990E825-433D-4867-923F-70EDF8DDF5B2}" type="pres">
      <dgm:prSet presAssocID="{19CE5791-6919-4AAA-921F-528B192C407B}" presName="node" presStyleLbl="node1" presStyleIdx="1" presStyleCnt="5">
        <dgm:presLayoutVars>
          <dgm:bulletEnabled val="1"/>
        </dgm:presLayoutVars>
      </dgm:prSet>
      <dgm:spPr/>
      <dgm:t>
        <a:bodyPr/>
        <a:lstStyle/>
        <a:p>
          <a:endParaRPr lang="pt-BR"/>
        </a:p>
      </dgm:t>
    </dgm:pt>
    <dgm:pt modelId="{A560323C-19B8-4522-B8C1-0241CA1227BB}" type="pres">
      <dgm:prSet presAssocID="{8979B6AD-D4E7-42A7-BD89-898884D1760F}" presName="sibTrans" presStyleCnt="0"/>
      <dgm:spPr/>
    </dgm:pt>
    <dgm:pt modelId="{6775DA08-9FD9-4EED-9A96-4294E0DE3856}" type="pres">
      <dgm:prSet presAssocID="{CA61EA7A-4486-4C40-9497-55CA68AF8800}" presName="node" presStyleLbl="node1" presStyleIdx="2" presStyleCnt="5">
        <dgm:presLayoutVars>
          <dgm:bulletEnabled val="1"/>
        </dgm:presLayoutVars>
      </dgm:prSet>
      <dgm:spPr/>
      <dgm:t>
        <a:bodyPr/>
        <a:lstStyle/>
        <a:p>
          <a:endParaRPr lang="pt-BR"/>
        </a:p>
      </dgm:t>
    </dgm:pt>
    <dgm:pt modelId="{2798671F-4A8D-4B0A-B7DD-6C734303B108}" type="pres">
      <dgm:prSet presAssocID="{5CF91D2D-CCC1-48C7-B31C-2171EFCDE157}" presName="sibTrans" presStyleCnt="0"/>
      <dgm:spPr/>
    </dgm:pt>
    <dgm:pt modelId="{2E21CE15-297D-45BD-B564-A2708EF07330}" type="pres">
      <dgm:prSet presAssocID="{A9BF6FD1-2FCB-4465-B20B-5627DA4A05DB}" presName="node" presStyleLbl="node1" presStyleIdx="3" presStyleCnt="5">
        <dgm:presLayoutVars>
          <dgm:bulletEnabled val="1"/>
        </dgm:presLayoutVars>
      </dgm:prSet>
      <dgm:spPr/>
      <dgm:t>
        <a:bodyPr/>
        <a:lstStyle/>
        <a:p>
          <a:endParaRPr lang="pt-BR"/>
        </a:p>
      </dgm:t>
    </dgm:pt>
    <dgm:pt modelId="{69B54F7E-59E7-4C51-95B9-0D2457D508E6}" type="pres">
      <dgm:prSet presAssocID="{8A22E49F-5F3D-484C-B105-D3BF73E6458F}" presName="sibTrans" presStyleCnt="0"/>
      <dgm:spPr/>
    </dgm:pt>
    <dgm:pt modelId="{1C59E743-DC7F-40C7-AA24-26CEF10917B5}" type="pres">
      <dgm:prSet presAssocID="{874D6EE3-CA16-4060-8988-482F6876DF30}" presName="node" presStyleLbl="node1" presStyleIdx="4" presStyleCnt="5">
        <dgm:presLayoutVars>
          <dgm:bulletEnabled val="1"/>
        </dgm:presLayoutVars>
      </dgm:prSet>
      <dgm:spPr/>
      <dgm:t>
        <a:bodyPr/>
        <a:lstStyle/>
        <a:p>
          <a:endParaRPr lang="pt-BR"/>
        </a:p>
      </dgm:t>
    </dgm:pt>
  </dgm:ptLst>
  <dgm:cxnLst>
    <dgm:cxn modelId="{45445CA5-7161-4355-B414-F6D052262DCE}" srcId="{59DC84EE-226B-422E-920D-78D5DDC8AE8D}" destId="{A9BF6FD1-2FCB-4465-B20B-5627DA4A05DB}" srcOrd="3" destOrd="0" parTransId="{966010E6-65B5-4DA6-9F39-7DF9937561CF}" sibTransId="{8A22E49F-5F3D-484C-B105-D3BF73E6458F}"/>
    <dgm:cxn modelId="{FB4D7B8F-4667-4636-B7D1-558CD0280E0F}" type="presOf" srcId="{A9BF6FD1-2FCB-4465-B20B-5627DA4A05DB}" destId="{2E21CE15-297D-45BD-B564-A2708EF07330}" srcOrd="0" destOrd="0" presId="urn:microsoft.com/office/officeart/2005/8/layout/default"/>
    <dgm:cxn modelId="{524CA279-C82C-470E-A4A7-554917FBB3A5}" srcId="{59DC84EE-226B-422E-920D-78D5DDC8AE8D}" destId="{CA61EA7A-4486-4C40-9497-55CA68AF8800}" srcOrd="2" destOrd="0" parTransId="{79F8ABE7-27C1-48CF-AA92-8BA55A5843DF}" sibTransId="{5CF91D2D-CCC1-48C7-B31C-2171EFCDE157}"/>
    <dgm:cxn modelId="{6234CCDB-B9A0-48FE-84C9-DEBBE6C3AE95}" type="presOf" srcId="{CA61EA7A-4486-4C40-9497-55CA68AF8800}" destId="{6775DA08-9FD9-4EED-9A96-4294E0DE3856}" srcOrd="0" destOrd="0" presId="urn:microsoft.com/office/officeart/2005/8/layout/default"/>
    <dgm:cxn modelId="{8DF43562-0DF2-486B-B0BB-1294141FDDD4}" srcId="{59DC84EE-226B-422E-920D-78D5DDC8AE8D}" destId="{A2572D3A-D492-4285-856F-1F1C3E7450C6}" srcOrd="0" destOrd="0" parTransId="{0DE704D9-E909-48DD-B36E-71B29B8862DD}" sibTransId="{0E892857-45A6-4800-925F-80E4558E761E}"/>
    <dgm:cxn modelId="{93187983-A543-4D5A-91FC-CC9FEAF4C7A4}" type="presOf" srcId="{19CE5791-6919-4AAA-921F-528B192C407B}" destId="{7990E825-433D-4867-923F-70EDF8DDF5B2}" srcOrd="0" destOrd="0" presId="urn:microsoft.com/office/officeart/2005/8/layout/default"/>
    <dgm:cxn modelId="{3B6DB6CA-4C26-4A7F-BA5B-E7DD103E6232}" type="presOf" srcId="{A2572D3A-D492-4285-856F-1F1C3E7450C6}" destId="{AF4D306C-1FE3-4565-BEE1-C7A645C8AFE3}" srcOrd="0" destOrd="0" presId="urn:microsoft.com/office/officeart/2005/8/layout/default"/>
    <dgm:cxn modelId="{D961FF9B-E283-4DA7-A7CA-09089D658635}" srcId="{59DC84EE-226B-422E-920D-78D5DDC8AE8D}" destId="{874D6EE3-CA16-4060-8988-482F6876DF30}" srcOrd="4" destOrd="0" parTransId="{8A078DC1-37D9-45A5-9855-4A74A419D528}" sibTransId="{47D3149E-DF4E-437C-9B01-624238A6070C}"/>
    <dgm:cxn modelId="{EB4E4458-3027-44BB-9FCE-E7701C63031F}" type="presOf" srcId="{59DC84EE-226B-422E-920D-78D5DDC8AE8D}" destId="{7631614C-3276-4ED7-8722-99BD7BE9493E}" srcOrd="0" destOrd="0" presId="urn:microsoft.com/office/officeart/2005/8/layout/default"/>
    <dgm:cxn modelId="{F26A6AFA-DB0F-4793-AB93-9F4237E5010D}" type="presOf" srcId="{874D6EE3-CA16-4060-8988-482F6876DF30}" destId="{1C59E743-DC7F-40C7-AA24-26CEF10917B5}" srcOrd="0" destOrd="0" presId="urn:microsoft.com/office/officeart/2005/8/layout/default"/>
    <dgm:cxn modelId="{7F278965-D228-4FE1-9F0D-7D63CBEC2387}" srcId="{59DC84EE-226B-422E-920D-78D5DDC8AE8D}" destId="{19CE5791-6919-4AAA-921F-528B192C407B}" srcOrd="1" destOrd="0" parTransId="{70DC05A2-3B52-441B-8864-FFB64670E4A6}" sibTransId="{8979B6AD-D4E7-42A7-BD89-898884D1760F}"/>
    <dgm:cxn modelId="{9BD7E713-137B-427A-93F1-120590D02CD4}" type="presParOf" srcId="{7631614C-3276-4ED7-8722-99BD7BE9493E}" destId="{AF4D306C-1FE3-4565-BEE1-C7A645C8AFE3}" srcOrd="0" destOrd="0" presId="urn:microsoft.com/office/officeart/2005/8/layout/default"/>
    <dgm:cxn modelId="{4AC179D7-0EFD-464D-85CF-2C0AE4C124E6}" type="presParOf" srcId="{7631614C-3276-4ED7-8722-99BD7BE9493E}" destId="{9E9FF5AD-6A36-4B71-9D7B-A7C6FFE4DA2A}" srcOrd="1" destOrd="0" presId="urn:microsoft.com/office/officeart/2005/8/layout/default"/>
    <dgm:cxn modelId="{45841807-88E4-42A7-831A-E05DA536DB1D}" type="presParOf" srcId="{7631614C-3276-4ED7-8722-99BD7BE9493E}" destId="{7990E825-433D-4867-923F-70EDF8DDF5B2}" srcOrd="2" destOrd="0" presId="urn:microsoft.com/office/officeart/2005/8/layout/default"/>
    <dgm:cxn modelId="{BC48203D-E954-4163-BB4C-E5B40C119094}" type="presParOf" srcId="{7631614C-3276-4ED7-8722-99BD7BE9493E}" destId="{A560323C-19B8-4522-B8C1-0241CA1227BB}" srcOrd="3" destOrd="0" presId="urn:microsoft.com/office/officeart/2005/8/layout/default"/>
    <dgm:cxn modelId="{22783623-D261-443A-A561-B632D33A26A8}" type="presParOf" srcId="{7631614C-3276-4ED7-8722-99BD7BE9493E}" destId="{6775DA08-9FD9-4EED-9A96-4294E0DE3856}" srcOrd="4" destOrd="0" presId="urn:microsoft.com/office/officeart/2005/8/layout/default"/>
    <dgm:cxn modelId="{D61FE1ED-29B5-4267-973D-A6ED8CBFC1C1}" type="presParOf" srcId="{7631614C-3276-4ED7-8722-99BD7BE9493E}" destId="{2798671F-4A8D-4B0A-B7DD-6C734303B108}" srcOrd="5" destOrd="0" presId="urn:microsoft.com/office/officeart/2005/8/layout/default"/>
    <dgm:cxn modelId="{9C0378C9-340F-4C0F-8891-B670044D67F2}" type="presParOf" srcId="{7631614C-3276-4ED7-8722-99BD7BE9493E}" destId="{2E21CE15-297D-45BD-B564-A2708EF07330}" srcOrd="6" destOrd="0" presId="urn:microsoft.com/office/officeart/2005/8/layout/default"/>
    <dgm:cxn modelId="{61487E4B-27BA-4BB4-9325-2DE854BA3A70}" type="presParOf" srcId="{7631614C-3276-4ED7-8722-99BD7BE9493E}" destId="{69B54F7E-59E7-4C51-95B9-0D2457D508E6}" srcOrd="7" destOrd="0" presId="urn:microsoft.com/office/officeart/2005/8/layout/default"/>
    <dgm:cxn modelId="{3358D742-AABB-4B5D-B632-7D848A75FC33}" type="presParOf" srcId="{7631614C-3276-4ED7-8722-99BD7BE9493E}" destId="{1C59E743-DC7F-40C7-AA24-26CEF10917B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1F93D-9048-445C-8C27-6B367A8DCC99}">
      <dsp:nvSpPr>
        <dsp:cNvPr id="0" name=""/>
        <dsp:cNvSpPr/>
      </dsp:nvSpPr>
      <dsp:spPr>
        <a:xfrm>
          <a:off x="2826061" y="1611755"/>
          <a:ext cx="1975576" cy="176390"/>
        </a:xfrm>
        <a:custGeom>
          <a:avLst/>
          <a:gdLst/>
          <a:ahLst/>
          <a:cxnLst/>
          <a:rect l="0" t="0" r="0" b="0"/>
          <a:pathLst>
            <a:path>
              <a:moveTo>
                <a:pt x="0" y="176390"/>
              </a:moveTo>
              <a:lnTo>
                <a:pt x="1975576" y="176390"/>
              </a:lnTo>
              <a:lnTo>
                <a:pt x="1975576"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795E3B-B317-4744-A8B5-0B26A2E41801}">
      <dsp:nvSpPr>
        <dsp:cNvPr id="0" name=""/>
        <dsp:cNvSpPr/>
      </dsp:nvSpPr>
      <dsp:spPr>
        <a:xfrm>
          <a:off x="2826061" y="1788146"/>
          <a:ext cx="3951152" cy="1213568"/>
        </a:xfrm>
        <a:custGeom>
          <a:avLst/>
          <a:gdLst/>
          <a:ahLst/>
          <a:cxnLst/>
          <a:rect l="0" t="0" r="0" b="0"/>
          <a:pathLst>
            <a:path>
              <a:moveTo>
                <a:pt x="0" y="0"/>
              </a:moveTo>
              <a:lnTo>
                <a:pt x="3668926" y="0"/>
              </a:lnTo>
              <a:lnTo>
                <a:pt x="3668926" y="1213568"/>
              </a:lnTo>
              <a:lnTo>
                <a:pt x="3951152" y="1213568"/>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9B5F1F-CDEA-49CB-9D6A-12B981CE8D8B}">
      <dsp:nvSpPr>
        <dsp:cNvPr id="0" name=""/>
        <dsp:cNvSpPr/>
      </dsp:nvSpPr>
      <dsp:spPr>
        <a:xfrm>
          <a:off x="2826061" y="1742426"/>
          <a:ext cx="3951152" cy="91440"/>
        </a:xfrm>
        <a:custGeom>
          <a:avLst/>
          <a:gdLst/>
          <a:ahLst/>
          <a:cxnLst/>
          <a:rect l="0" t="0" r="0" b="0"/>
          <a:pathLst>
            <a:path>
              <a:moveTo>
                <a:pt x="0" y="45720"/>
              </a:moveTo>
              <a:lnTo>
                <a:pt x="3951152" y="4572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BA335F-9FB1-4957-A992-885977D9D943}">
      <dsp:nvSpPr>
        <dsp:cNvPr id="0" name=""/>
        <dsp:cNvSpPr/>
      </dsp:nvSpPr>
      <dsp:spPr>
        <a:xfrm>
          <a:off x="2826061" y="574577"/>
          <a:ext cx="3951152" cy="1213568"/>
        </a:xfrm>
        <a:custGeom>
          <a:avLst/>
          <a:gdLst/>
          <a:ahLst/>
          <a:cxnLst/>
          <a:rect l="0" t="0" r="0" b="0"/>
          <a:pathLst>
            <a:path>
              <a:moveTo>
                <a:pt x="0" y="1213568"/>
              </a:moveTo>
              <a:lnTo>
                <a:pt x="3668926" y="1213568"/>
              </a:lnTo>
              <a:lnTo>
                <a:pt x="3668926" y="0"/>
              </a:lnTo>
              <a:lnTo>
                <a:pt x="3951152"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0066D2-ABA5-4949-BAF3-DE52D209A238}">
      <dsp:nvSpPr>
        <dsp:cNvPr id="0" name=""/>
        <dsp:cNvSpPr/>
      </dsp:nvSpPr>
      <dsp:spPr>
        <a:xfrm>
          <a:off x="3809" y="1357752"/>
          <a:ext cx="2822251" cy="86078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t>Reitoria do IFPA</a:t>
          </a:r>
        </a:p>
      </dsp:txBody>
      <dsp:txXfrm>
        <a:off x="3809" y="1357752"/>
        <a:ext cx="2822251" cy="860786"/>
      </dsp:txXfrm>
    </dsp:sp>
    <dsp:sp modelId="{711039FA-D248-4F74-ACA6-30460B725227}">
      <dsp:nvSpPr>
        <dsp:cNvPr id="0" name=""/>
        <dsp:cNvSpPr/>
      </dsp:nvSpPr>
      <dsp:spPr>
        <a:xfrm>
          <a:off x="6777213" y="144184"/>
          <a:ext cx="2822251" cy="86078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t>Comissão local I</a:t>
          </a:r>
        </a:p>
      </dsp:txBody>
      <dsp:txXfrm>
        <a:off x="6777213" y="144184"/>
        <a:ext cx="2822251" cy="860786"/>
      </dsp:txXfrm>
    </dsp:sp>
    <dsp:sp modelId="{53284626-392B-46D6-95DE-E0CEC308DB88}">
      <dsp:nvSpPr>
        <dsp:cNvPr id="0" name=""/>
        <dsp:cNvSpPr/>
      </dsp:nvSpPr>
      <dsp:spPr>
        <a:xfrm>
          <a:off x="6777213" y="1357752"/>
          <a:ext cx="2822251" cy="86078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t>Comissão Local II</a:t>
          </a:r>
        </a:p>
      </dsp:txBody>
      <dsp:txXfrm>
        <a:off x="6777213" y="1357752"/>
        <a:ext cx="2822251" cy="860786"/>
      </dsp:txXfrm>
    </dsp:sp>
    <dsp:sp modelId="{D065BC39-C318-4D74-9CD8-1ABCD2EF3BC6}">
      <dsp:nvSpPr>
        <dsp:cNvPr id="0" name=""/>
        <dsp:cNvSpPr/>
      </dsp:nvSpPr>
      <dsp:spPr>
        <a:xfrm>
          <a:off x="6777213" y="2571320"/>
          <a:ext cx="2822251" cy="86078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t>Comissão Local III</a:t>
          </a:r>
        </a:p>
      </dsp:txBody>
      <dsp:txXfrm>
        <a:off x="6777213" y="2571320"/>
        <a:ext cx="2822251" cy="860786"/>
      </dsp:txXfrm>
    </dsp:sp>
    <dsp:sp modelId="{E1AA17B6-42B8-4292-BFB0-E44BCB525813}">
      <dsp:nvSpPr>
        <dsp:cNvPr id="0" name=""/>
        <dsp:cNvSpPr/>
      </dsp:nvSpPr>
      <dsp:spPr>
        <a:xfrm>
          <a:off x="3390511" y="750968"/>
          <a:ext cx="2822251" cy="860786"/>
        </a:xfrm>
        <a:prstGeom prst="rect">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pt-BR" sz="2000" kern="1200" dirty="0"/>
            <a:t>Comissão Institucional Heteroidentificação</a:t>
          </a:r>
        </a:p>
      </dsp:txBody>
      <dsp:txXfrm>
        <a:off x="3390511" y="750968"/>
        <a:ext cx="2822251" cy="8607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4D306C-1FE3-4565-BEE1-C7A645C8AFE3}">
      <dsp:nvSpPr>
        <dsp:cNvPr id="0" name=""/>
        <dsp:cNvSpPr/>
      </dsp:nvSpPr>
      <dsp:spPr>
        <a:xfrm>
          <a:off x="0" y="530369"/>
          <a:ext cx="1542679" cy="92560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a:solidFill>
                <a:schemeClr val="tx1"/>
              </a:solidFill>
            </a:rPr>
            <a:t>Averiguação</a:t>
          </a:r>
        </a:p>
      </dsp:txBody>
      <dsp:txXfrm>
        <a:off x="0" y="530369"/>
        <a:ext cx="1542679" cy="925607"/>
      </dsp:txXfrm>
    </dsp:sp>
    <dsp:sp modelId="{7990E825-433D-4867-923F-70EDF8DDF5B2}">
      <dsp:nvSpPr>
        <dsp:cNvPr id="0" name=""/>
        <dsp:cNvSpPr/>
      </dsp:nvSpPr>
      <dsp:spPr>
        <a:xfrm>
          <a:off x="1696946" y="530369"/>
          <a:ext cx="1542679" cy="925607"/>
        </a:xfrm>
        <a:prstGeom prst="rect">
          <a:avLst/>
        </a:prstGeom>
        <a:solidFill>
          <a:schemeClr val="accent4">
            <a:hueOff val="287506"/>
            <a:satOff val="0"/>
            <a:lumOff val="-441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a:solidFill>
                <a:schemeClr val="tx1"/>
              </a:solidFill>
            </a:rPr>
            <a:t>Resposta da averiguação</a:t>
          </a:r>
        </a:p>
      </dsp:txBody>
      <dsp:txXfrm>
        <a:off x="1696946" y="530369"/>
        <a:ext cx="1542679" cy="925607"/>
      </dsp:txXfrm>
    </dsp:sp>
    <dsp:sp modelId="{6775DA08-9FD9-4EED-9A96-4294E0DE3856}">
      <dsp:nvSpPr>
        <dsp:cNvPr id="0" name=""/>
        <dsp:cNvSpPr/>
      </dsp:nvSpPr>
      <dsp:spPr>
        <a:xfrm>
          <a:off x="3393893" y="530369"/>
          <a:ext cx="1542679" cy="925607"/>
        </a:xfrm>
        <a:prstGeom prst="rect">
          <a:avLst/>
        </a:prstGeom>
        <a:solidFill>
          <a:schemeClr val="accent4">
            <a:hueOff val="575011"/>
            <a:satOff val="0"/>
            <a:lumOff val="-882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a:solidFill>
                <a:schemeClr val="tx1"/>
              </a:solidFill>
            </a:rPr>
            <a:t>Encaminhamentos</a:t>
          </a:r>
        </a:p>
      </dsp:txBody>
      <dsp:txXfrm>
        <a:off x="3393893" y="530369"/>
        <a:ext cx="1542679" cy="925607"/>
      </dsp:txXfrm>
    </dsp:sp>
    <dsp:sp modelId="{2E21CE15-297D-45BD-B564-A2708EF07330}">
      <dsp:nvSpPr>
        <dsp:cNvPr id="0" name=""/>
        <dsp:cNvSpPr/>
      </dsp:nvSpPr>
      <dsp:spPr>
        <a:xfrm>
          <a:off x="848473" y="1610244"/>
          <a:ext cx="1542679" cy="925607"/>
        </a:xfrm>
        <a:prstGeom prst="rect">
          <a:avLst/>
        </a:prstGeom>
        <a:solidFill>
          <a:schemeClr val="accent4">
            <a:hueOff val="862517"/>
            <a:satOff val="0"/>
            <a:lumOff val="-13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a:solidFill>
                <a:schemeClr val="tx1"/>
              </a:solidFill>
            </a:rPr>
            <a:t>Recursos</a:t>
          </a:r>
        </a:p>
      </dsp:txBody>
      <dsp:txXfrm>
        <a:off x="848473" y="1610244"/>
        <a:ext cx="1542679" cy="925607"/>
      </dsp:txXfrm>
    </dsp:sp>
    <dsp:sp modelId="{1C59E743-DC7F-40C7-AA24-26CEF10917B5}">
      <dsp:nvSpPr>
        <dsp:cNvPr id="0" name=""/>
        <dsp:cNvSpPr/>
      </dsp:nvSpPr>
      <dsp:spPr>
        <a:xfrm>
          <a:off x="2545420" y="1610244"/>
          <a:ext cx="1542679" cy="925607"/>
        </a:xfrm>
        <a:prstGeom prst="rect">
          <a:avLst/>
        </a:prstGeom>
        <a:solidFill>
          <a:schemeClr val="accent4">
            <a:hueOff val="1150022"/>
            <a:satOff val="0"/>
            <a:lumOff val="-1764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pt-BR" sz="1200" kern="1200" dirty="0">
              <a:solidFill>
                <a:schemeClr val="tx1"/>
              </a:solidFill>
            </a:rPr>
            <a:t>Encerramento do processo</a:t>
          </a:r>
        </a:p>
      </dsp:txBody>
      <dsp:txXfrm>
        <a:off x="2545420" y="1610244"/>
        <a:ext cx="1542679" cy="925607"/>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a:t>Clique para editar 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776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30611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464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ncho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8355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a:t>Clique para editar 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1561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625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412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5883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8449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a:t>Clique para editar 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48A87A34-81AB-432B-8DAE-1953F412C126}" type="datetimeFigureOut">
              <a:rPr lang="en-US" smtClean="0"/>
              <a:t>6/17/2021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6112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6/17/2021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966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6/17/2021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25444"/>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planalto.gov.br/ccivil_03/_Ato2011-2014/2014/Lei/L12990.htm" TargetMode="External"/><Relationship Id="rId2" Type="http://schemas.openxmlformats.org/officeDocument/2006/relationships/hyperlink" Target="https://vestibular.mundoeducacao.uol.com.br/cotas/lei-cotas-entenda-como-funciona.htm" TargetMode="External"/><Relationship Id="rId1" Type="http://schemas.openxmlformats.org/officeDocument/2006/relationships/slideLayout" Target="../slideLayouts/slideLayout2.xml"/><Relationship Id="rId4" Type="http://schemas.openxmlformats.org/officeDocument/2006/relationships/hyperlink" Target="https://jcconcursos.uol.com.br/"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52D7F55-0579-4CAF-B3C9-B374CBEFD615}"/>
              </a:ext>
            </a:extLst>
          </p:cNvPr>
          <p:cNvSpPr>
            <a:spLocks noGrp="1"/>
          </p:cNvSpPr>
          <p:nvPr>
            <p:ph type="ctrTitle"/>
          </p:nvPr>
        </p:nvSpPr>
        <p:spPr>
          <a:xfrm>
            <a:off x="636105" y="318052"/>
            <a:ext cx="11304103" cy="3220278"/>
          </a:xfrm>
        </p:spPr>
        <p:txBody>
          <a:bodyPr>
            <a:normAutofit/>
          </a:bodyPr>
          <a:lstStyle/>
          <a:p>
            <a:pPr algn="ctr"/>
            <a:r>
              <a:rPr lang="pt-BR" sz="2800" b="1" dirty="0"/>
              <a:t>Heteroidentificação</a:t>
            </a:r>
            <a:br>
              <a:rPr lang="pt-BR" sz="2800" b="1" dirty="0"/>
            </a:br>
            <a:r>
              <a:rPr lang="pt-BR" sz="2800" b="1" dirty="0"/>
              <a:t>POLÍTICAS AFIRMATIVAS NO IFPA</a:t>
            </a:r>
            <a:br>
              <a:rPr lang="pt-BR" sz="2800" b="1" dirty="0"/>
            </a:br>
            <a:r>
              <a:rPr lang="pt-BR" sz="2800" b="1" dirty="0"/>
              <a:t> </a:t>
            </a:r>
            <a:r>
              <a:rPr lang="pt-BR" sz="2800" b="1" dirty="0" err="1" smtClean="0"/>
              <a:t>NecessidadeS</a:t>
            </a:r>
            <a:r>
              <a:rPr lang="pt-BR" sz="2800" b="1" dirty="0" smtClean="0"/>
              <a:t> </a:t>
            </a:r>
            <a:r>
              <a:rPr lang="pt-BR" sz="2800" b="1" dirty="0"/>
              <a:t>e procedimentos práticos</a:t>
            </a:r>
          </a:p>
        </p:txBody>
      </p:sp>
      <p:sp>
        <p:nvSpPr>
          <p:cNvPr id="3" name="Subtítulo 2">
            <a:extLst>
              <a:ext uri="{FF2B5EF4-FFF2-40B4-BE49-F238E27FC236}">
                <a16:creationId xmlns:a16="http://schemas.microsoft.com/office/drawing/2014/main" xmlns="" id="{F19136C9-3F09-49C6-8CFE-84A6262D52C3}"/>
              </a:ext>
            </a:extLst>
          </p:cNvPr>
          <p:cNvSpPr>
            <a:spLocks noGrp="1"/>
          </p:cNvSpPr>
          <p:nvPr>
            <p:ph type="subTitle" idx="1"/>
          </p:nvPr>
        </p:nvSpPr>
        <p:spPr>
          <a:xfrm>
            <a:off x="3120146" y="4207065"/>
            <a:ext cx="8637072" cy="977621"/>
          </a:xfrm>
        </p:spPr>
        <p:txBody>
          <a:bodyPr>
            <a:normAutofit/>
          </a:bodyPr>
          <a:lstStyle/>
          <a:p>
            <a:pPr algn="ctr"/>
            <a:r>
              <a:rPr lang="pt-BR" b="1"/>
              <a:t>INSTITITO </a:t>
            </a:r>
            <a:r>
              <a:rPr lang="pt-BR" b="1" dirty="0"/>
              <a:t>FEDERAL DE CÊNCIA TECNOLOGIA E EDUCAÇÃO DO PARÁ</a:t>
            </a:r>
          </a:p>
          <a:p>
            <a:pPr algn="ctr"/>
            <a:r>
              <a:rPr lang="pt-BR" b="1" dirty="0"/>
              <a:t>  COMISSÃO INSTITUCIONAL DE HETEROIDENTIFICAÇÃO DO ifpa</a:t>
            </a:r>
          </a:p>
        </p:txBody>
      </p:sp>
    </p:spTree>
    <p:extLst>
      <p:ext uri="{BB962C8B-B14F-4D97-AF65-F5344CB8AC3E}">
        <p14:creationId xmlns:p14="http://schemas.microsoft.com/office/powerpoint/2010/main" val="95705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70A95E3-CC71-4C0F-BFC7-BD6D184D1E73}"/>
              </a:ext>
            </a:extLst>
          </p:cNvPr>
          <p:cNvSpPr>
            <a:spLocks noGrp="1"/>
          </p:cNvSpPr>
          <p:nvPr>
            <p:ph type="title"/>
          </p:nvPr>
        </p:nvSpPr>
        <p:spPr>
          <a:xfrm>
            <a:off x="1451579" y="645495"/>
            <a:ext cx="9603275" cy="1049235"/>
          </a:xfrm>
        </p:spPr>
        <p:txBody>
          <a:bodyPr/>
          <a:lstStyle/>
          <a:p>
            <a:r>
              <a:rPr lang="pt-BR" dirty="0"/>
              <a:t>ESTRUTURA DAS Comissões DE HETEROIDENTIFICAÇÃO</a:t>
            </a:r>
          </a:p>
        </p:txBody>
      </p:sp>
      <p:graphicFrame>
        <p:nvGraphicFramePr>
          <p:cNvPr id="4" name="Espaço Reservado para Conteúdo 3">
            <a:extLst>
              <a:ext uri="{FF2B5EF4-FFF2-40B4-BE49-F238E27FC236}">
                <a16:creationId xmlns:a16="http://schemas.microsoft.com/office/drawing/2014/main" xmlns="" id="{794C9E84-8D80-4B9E-9087-494194DD5DB4}"/>
              </a:ext>
            </a:extLst>
          </p:cNvPr>
          <p:cNvGraphicFramePr>
            <a:graphicFrameLocks noGrp="1"/>
          </p:cNvGraphicFramePr>
          <p:nvPr>
            <p:ph idx="1"/>
            <p:extLst>
              <p:ext uri="{D42A27DB-BD31-4B8C-83A1-F6EECF244321}">
                <p14:modId xmlns:p14="http://schemas.microsoft.com/office/powerpoint/2010/main" val="3637735518"/>
              </p:ext>
            </p:extLst>
          </p:nvPr>
        </p:nvGraphicFramePr>
        <p:xfrm>
          <a:off x="1451579" y="1870352"/>
          <a:ext cx="9603275" cy="3576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Conector reto 8">
            <a:extLst>
              <a:ext uri="{FF2B5EF4-FFF2-40B4-BE49-F238E27FC236}">
                <a16:creationId xmlns:a16="http://schemas.microsoft.com/office/drawing/2014/main" xmlns="" id="{EF1B87AA-7501-44D2-B75D-DB493ED03E1F}"/>
              </a:ext>
            </a:extLst>
          </p:cNvPr>
          <p:cNvCxnSpPr>
            <a:cxnSpLocks/>
          </p:cNvCxnSpPr>
          <p:nvPr/>
        </p:nvCxnSpPr>
        <p:spPr>
          <a:xfrm flipV="1">
            <a:off x="6253216" y="2504661"/>
            <a:ext cx="0" cy="119270"/>
          </a:xfrm>
          <a:prstGeom prst="line">
            <a:avLst/>
          </a:prstGeom>
        </p:spPr>
        <p:style>
          <a:lnRef idx="1">
            <a:schemeClr val="dk1"/>
          </a:lnRef>
          <a:fillRef idx="0">
            <a:schemeClr val="dk1"/>
          </a:fillRef>
          <a:effectRef idx="0">
            <a:schemeClr val="dk1"/>
          </a:effectRef>
          <a:fontRef idx="minor">
            <a:schemeClr val="tx1"/>
          </a:fontRef>
        </p:style>
      </p:cxnSp>
      <p:sp>
        <p:nvSpPr>
          <p:cNvPr id="12" name="CaixaDeTexto 11">
            <a:extLst>
              <a:ext uri="{FF2B5EF4-FFF2-40B4-BE49-F238E27FC236}">
                <a16:creationId xmlns:a16="http://schemas.microsoft.com/office/drawing/2014/main" xmlns="" id="{75C44760-7166-451E-9A54-8525C0F4070E}"/>
              </a:ext>
            </a:extLst>
          </p:cNvPr>
          <p:cNvSpPr txBox="1"/>
          <p:nvPr/>
        </p:nvSpPr>
        <p:spPr>
          <a:xfrm>
            <a:off x="5234611" y="2107096"/>
            <a:ext cx="2120344" cy="3693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pt-BR" dirty="0"/>
              <a:t>Comissão Recursal</a:t>
            </a:r>
          </a:p>
        </p:txBody>
      </p:sp>
      <p:sp>
        <p:nvSpPr>
          <p:cNvPr id="13" name="Retângulo 12">
            <a:extLst>
              <a:ext uri="{FF2B5EF4-FFF2-40B4-BE49-F238E27FC236}">
                <a16:creationId xmlns:a16="http://schemas.microsoft.com/office/drawing/2014/main" xmlns="" id="{99A730C5-EA83-4836-BC16-0D8DE2A2B30C}"/>
              </a:ext>
            </a:extLst>
          </p:cNvPr>
          <p:cNvSpPr/>
          <p:nvPr/>
        </p:nvSpPr>
        <p:spPr>
          <a:xfrm>
            <a:off x="1451579" y="4371665"/>
            <a:ext cx="4801630" cy="386108"/>
          </a:xfrm>
          <a:prstGeom prst="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lang="pt-BR" dirty="0"/>
              <a:t>Art. 4º, 5º e 6º da Resolução 224/2021 CONSUP</a:t>
            </a:r>
          </a:p>
        </p:txBody>
      </p:sp>
      <p:sp>
        <p:nvSpPr>
          <p:cNvPr id="14" name="Retângulo 13">
            <a:extLst>
              <a:ext uri="{FF2B5EF4-FFF2-40B4-BE49-F238E27FC236}">
                <a16:creationId xmlns:a16="http://schemas.microsoft.com/office/drawing/2014/main" xmlns="" id="{F20A0BB7-DD79-4CF1-BAA5-EF0CA6D4726F}"/>
              </a:ext>
            </a:extLst>
          </p:cNvPr>
          <p:cNvSpPr/>
          <p:nvPr/>
        </p:nvSpPr>
        <p:spPr>
          <a:xfrm>
            <a:off x="523204" y="4979469"/>
            <a:ext cx="6155887" cy="1049235"/>
          </a:xfrm>
          <a:prstGeom prst="rect">
            <a:avLst/>
          </a:prstGeom>
          <a:solidFill>
            <a:schemeClr val="tx2">
              <a:lumMod val="20000"/>
              <a:lumOff val="80000"/>
            </a:schemeClr>
          </a:solidFill>
        </p:spPr>
        <p:style>
          <a:lnRef idx="2">
            <a:schemeClr val="accent6"/>
          </a:lnRef>
          <a:fillRef idx="1">
            <a:schemeClr val="lt1"/>
          </a:fillRef>
          <a:effectRef idx="0">
            <a:schemeClr val="accent6"/>
          </a:effectRef>
          <a:fontRef idx="minor">
            <a:schemeClr val="dk1"/>
          </a:fontRef>
        </p:style>
        <p:txBody>
          <a:bodyPr rtlCol="0" anchor="ctr"/>
          <a:lstStyle/>
          <a:p>
            <a:pPr algn="just"/>
            <a:r>
              <a:rPr lang="pt-BR" sz="1800" b="1" i="0" u="none" strike="noStrike" baseline="0" dirty="0">
                <a:solidFill>
                  <a:srgbClr val="000000"/>
                </a:solidFill>
                <a:latin typeface="Calibri" panose="020F0502020204030204" pitchFamily="34" charset="0"/>
              </a:rPr>
              <a:t>Art. 5°Destina-se a organizar, planejar, sistematizar, executar, fiscalizar e deliberar sobre os procedimentos institucionais complementares relativos à autodeclaração por meio de ações de heteroidentificação.</a:t>
            </a:r>
            <a:endParaRPr lang="pt-BR" b="1" dirty="0"/>
          </a:p>
        </p:txBody>
      </p:sp>
      <p:sp>
        <p:nvSpPr>
          <p:cNvPr id="16" name="CaixaDeTexto 15">
            <a:extLst>
              <a:ext uri="{FF2B5EF4-FFF2-40B4-BE49-F238E27FC236}">
                <a16:creationId xmlns:a16="http://schemas.microsoft.com/office/drawing/2014/main" xmlns="" id="{94D722A1-91DC-41B3-B3DA-1B1D44C67F93}"/>
              </a:ext>
            </a:extLst>
          </p:cNvPr>
          <p:cNvSpPr txBox="1"/>
          <p:nvPr/>
        </p:nvSpPr>
        <p:spPr>
          <a:xfrm>
            <a:off x="7553735" y="5420140"/>
            <a:ext cx="4628275"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just"/>
            <a:r>
              <a:rPr lang="pt-BR" sz="1600" b="1" dirty="0"/>
              <a:t>Vale ressaltar que na estrutura do campus, as comissões são ligadas à Direção Geral</a:t>
            </a:r>
          </a:p>
        </p:txBody>
      </p:sp>
    </p:spTree>
    <p:extLst>
      <p:ext uri="{BB962C8B-B14F-4D97-AF65-F5344CB8AC3E}">
        <p14:creationId xmlns:p14="http://schemas.microsoft.com/office/powerpoint/2010/main" val="4025712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C72EB7B-AAC4-4B80-AAEE-7E7054A13001}"/>
              </a:ext>
            </a:extLst>
          </p:cNvPr>
          <p:cNvSpPr>
            <a:spLocks noGrp="1"/>
          </p:cNvSpPr>
          <p:nvPr>
            <p:ph type="title"/>
          </p:nvPr>
        </p:nvSpPr>
        <p:spPr/>
        <p:txBody>
          <a:bodyPr/>
          <a:lstStyle/>
          <a:p>
            <a:r>
              <a:rPr lang="pt-BR" dirty="0"/>
              <a:t>Entendendo o fluxo do processo</a:t>
            </a:r>
          </a:p>
        </p:txBody>
      </p:sp>
      <p:sp>
        <p:nvSpPr>
          <p:cNvPr id="11" name="CaixaDeTexto 10">
            <a:extLst>
              <a:ext uri="{FF2B5EF4-FFF2-40B4-BE49-F238E27FC236}">
                <a16:creationId xmlns:a16="http://schemas.microsoft.com/office/drawing/2014/main" xmlns="" id="{227109A5-8966-4748-8B80-B58D429E00B7}"/>
              </a:ext>
            </a:extLst>
          </p:cNvPr>
          <p:cNvSpPr txBox="1"/>
          <p:nvPr/>
        </p:nvSpPr>
        <p:spPr>
          <a:xfrm>
            <a:off x="90152" y="2015732"/>
            <a:ext cx="2722853" cy="1569660"/>
          </a:xfrm>
          <a:prstGeom prst="rect">
            <a:avLst/>
          </a:prstGeom>
          <a:solidFill>
            <a:schemeClr val="accent6">
              <a:lumMod val="75000"/>
            </a:schemeClr>
          </a:solidFill>
        </p:spPr>
        <p:txBody>
          <a:bodyPr wrap="square" rtlCol="0">
            <a:spAutoFit/>
          </a:bodyPr>
          <a:lstStyle/>
          <a:p>
            <a:pPr algn="ctr"/>
            <a:endParaRPr lang="pt-BR" sz="2000" dirty="0">
              <a:solidFill>
                <a:schemeClr val="bg1"/>
              </a:solidFill>
            </a:endParaRPr>
          </a:p>
          <a:p>
            <a:pPr algn="ctr"/>
            <a:r>
              <a:rPr lang="pt-BR" sz="2000" b="1" dirty="0">
                <a:solidFill>
                  <a:schemeClr val="bg1"/>
                </a:solidFill>
              </a:rPr>
              <a:t>Sistemas de Entrada</a:t>
            </a:r>
          </a:p>
          <a:p>
            <a:pPr algn="ctr"/>
            <a:r>
              <a:rPr lang="pt-BR" dirty="0">
                <a:solidFill>
                  <a:schemeClr val="accent2">
                    <a:lumMod val="75000"/>
                  </a:schemeClr>
                </a:solidFill>
              </a:rPr>
              <a:t>Processos Seletivos</a:t>
            </a:r>
          </a:p>
          <a:p>
            <a:pPr algn="ctr"/>
            <a:r>
              <a:rPr lang="pt-BR" dirty="0">
                <a:solidFill>
                  <a:schemeClr val="accent2">
                    <a:lumMod val="75000"/>
                  </a:schemeClr>
                </a:solidFill>
              </a:rPr>
              <a:t>Concursos Públicos</a:t>
            </a:r>
          </a:p>
          <a:p>
            <a:pPr algn="ctr"/>
            <a:endParaRPr lang="pt-BR" dirty="0">
              <a:solidFill>
                <a:schemeClr val="bg1"/>
              </a:solidFill>
            </a:endParaRPr>
          </a:p>
        </p:txBody>
      </p:sp>
      <p:sp>
        <p:nvSpPr>
          <p:cNvPr id="13" name="CaixaDeTexto 12">
            <a:extLst>
              <a:ext uri="{FF2B5EF4-FFF2-40B4-BE49-F238E27FC236}">
                <a16:creationId xmlns:a16="http://schemas.microsoft.com/office/drawing/2014/main" xmlns="" id="{49269395-A9F7-449E-BF5E-DF830F71E665}"/>
              </a:ext>
            </a:extLst>
          </p:cNvPr>
          <p:cNvSpPr txBox="1"/>
          <p:nvPr/>
        </p:nvSpPr>
        <p:spPr>
          <a:xfrm>
            <a:off x="8812696" y="4349060"/>
            <a:ext cx="3127513" cy="1538883"/>
          </a:xfrm>
          <a:prstGeom prst="rect">
            <a:avLst/>
          </a:prstGeom>
          <a:solidFill>
            <a:schemeClr val="accent6">
              <a:lumMod val="75000"/>
            </a:schemeClr>
          </a:solidFill>
        </p:spPr>
        <p:txBody>
          <a:bodyPr wrap="square" rtlCol="0">
            <a:spAutoFit/>
          </a:bodyPr>
          <a:lstStyle/>
          <a:p>
            <a:pPr algn="ctr"/>
            <a:endParaRPr lang="pt-BR" sz="2000" dirty="0">
              <a:solidFill>
                <a:schemeClr val="bg1"/>
              </a:solidFill>
            </a:endParaRPr>
          </a:p>
          <a:p>
            <a:pPr algn="ctr"/>
            <a:r>
              <a:rPr lang="pt-BR" sz="2000" b="1" dirty="0">
                <a:solidFill>
                  <a:schemeClr val="bg1"/>
                </a:solidFill>
              </a:rPr>
              <a:t>Procedimento para:</a:t>
            </a:r>
          </a:p>
          <a:p>
            <a:pPr algn="ctr"/>
            <a:r>
              <a:rPr lang="pt-BR" dirty="0">
                <a:solidFill>
                  <a:schemeClr val="accent2">
                    <a:lumMod val="75000"/>
                  </a:schemeClr>
                </a:solidFill>
              </a:rPr>
              <a:t>Confirmação da autodeclaração</a:t>
            </a:r>
          </a:p>
          <a:p>
            <a:pPr algn="ctr"/>
            <a:r>
              <a:rPr lang="pt-BR" dirty="0">
                <a:solidFill>
                  <a:schemeClr val="accent2">
                    <a:lumMod val="75000"/>
                  </a:schemeClr>
                </a:solidFill>
              </a:rPr>
              <a:t>Efetivação do desligamento</a:t>
            </a:r>
          </a:p>
          <a:p>
            <a:pPr algn="ctr"/>
            <a:endParaRPr lang="pt-BR" dirty="0">
              <a:solidFill>
                <a:schemeClr val="accent2">
                  <a:lumMod val="75000"/>
                </a:schemeClr>
              </a:solidFill>
            </a:endParaRPr>
          </a:p>
        </p:txBody>
      </p:sp>
      <p:graphicFrame>
        <p:nvGraphicFramePr>
          <p:cNvPr id="26" name="Espaço Reservado para Conteúdo 25">
            <a:extLst>
              <a:ext uri="{FF2B5EF4-FFF2-40B4-BE49-F238E27FC236}">
                <a16:creationId xmlns:a16="http://schemas.microsoft.com/office/drawing/2014/main" xmlns="" id="{38208E8F-9CB4-4BA9-A9B1-E3E438FB6CFB}"/>
              </a:ext>
            </a:extLst>
          </p:cNvPr>
          <p:cNvGraphicFramePr>
            <a:graphicFrameLocks noGrp="1"/>
          </p:cNvGraphicFramePr>
          <p:nvPr>
            <p:ph idx="1"/>
            <p:extLst>
              <p:ext uri="{D42A27DB-BD31-4B8C-83A1-F6EECF244321}">
                <p14:modId xmlns:p14="http://schemas.microsoft.com/office/powerpoint/2010/main" val="1194469739"/>
              </p:ext>
            </p:extLst>
          </p:nvPr>
        </p:nvGraphicFramePr>
        <p:xfrm>
          <a:off x="3379305" y="2052281"/>
          <a:ext cx="4936573" cy="30662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454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ADB96F-9A9B-4B0A-9017-F3C0BFE5DBA9}"/>
              </a:ext>
            </a:extLst>
          </p:cNvPr>
          <p:cNvSpPr>
            <a:spLocks noGrp="1"/>
          </p:cNvSpPr>
          <p:nvPr>
            <p:ph type="title"/>
          </p:nvPr>
        </p:nvSpPr>
        <p:spPr/>
        <p:txBody>
          <a:bodyPr/>
          <a:lstStyle/>
          <a:p>
            <a:r>
              <a:rPr lang="pt-BR" dirty="0"/>
              <a:t>Entendendo o fluxo do processo</a:t>
            </a:r>
          </a:p>
        </p:txBody>
      </p:sp>
      <p:sp>
        <p:nvSpPr>
          <p:cNvPr id="6" name="CaixaDeTexto 5">
            <a:extLst>
              <a:ext uri="{FF2B5EF4-FFF2-40B4-BE49-F238E27FC236}">
                <a16:creationId xmlns:a16="http://schemas.microsoft.com/office/drawing/2014/main" xmlns="" id="{65F4FB88-4A2F-465E-97D5-3B61FFB1058A}"/>
              </a:ext>
            </a:extLst>
          </p:cNvPr>
          <p:cNvSpPr txBox="1"/>
          <p:nvPr/>
        </p:nvSpPr>
        <p:spPr>
          <a:xfrm>
            <a:off x="275754" y="2967335"/>
            <a:ext cx="1802295" cy="923330"/>
          </a:xfrm>
          <a:prstGeom prst="rect">
            <a:avLst/>
          </a:prstGeom>
          <a:solidFill>
            <a:schemeClr val="accent4"/>
          </a:solidFill>
        </p:spPr>
        <p:txBody>
          <a:bodyPr wrap="square" rtlCol="0">
            <a:spAutoFit/>
          </a:bodyPr>
          <a:lstStyle/>
          <a:p>
            <a:pPr algn="ctr"/>
            <a:endParaRPr lang="pt-BR" dirty="0"/>
          </a:p>
          <a:p>
            <a:pPr algn="ctr"/>
            <a:r>
              <a:rPr lang="pt-BR" b="1" dirty="0"/>
              <a:t>Averiguação</a:t>
            </a:r>
          </a:p>
          <a:p>
            <a:r>
              <a:rPr lang="pt-BR" dirty="0"/>
              <a:t>Art. 21,22,23</a:t>
            </a:r>
          </a:p>
        </p:txBody>
      </p:sp>
      <p:sp>
        <p:nvSpPr>
          <p:cNvPr id="15" name="Chave Esquerda 14">
            <a:extLst>
              <a:ext uri="{FF2B5EF4-FFF2-40B4-BE49-F238E27FC236}">
                <a16:creationId xmlns:a16="http://schemas.microsoft.com/office/drawing/2014/main" xmlns="" id="{7C1BA460-86CD-4C22-BD88-C03618E99B3F}"/>
              </a:ext>
            </a:extLst>
          </p:cNvPr>
          <p:cNvSpPr/>
          <p:nvPr/>
        </p:nvSpPr>
        <p:spPr>
          <a:xfrm>
            <a:off x="2193701" y="2336920"/>
            <a:ext cx="691653" cy="2246769"/>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16" name="CaixaDeTexto 15">
            <a:extLst>
              <a:ext uri="{FF2B5EF4-FFF2-40B4-BE49-F238E27FC236}">
                <a16:creationId xmlns:a16="http://schemas.microsoft.com/office/drawing/2014/main" xmlns="" id="{BF76D23B-39EA-46C0-AD4F-D3B704428185}"/>
              </a:ext>
            </a:extLst>
          </p:cNvPr>
          <p:cNvSpPr txBox="1"/>
          <p:nvPr/>
        </p:nvSpPr>
        <p:spPr>
          <a:xfrm>
            <a:off x="2885354" y="2336921"/>
            <a:ext cx="9030892" cy="2246769"/>
          </a:xfrm>
          <a:prstGeom prst="rect">
            <a:avLst/>
          </a:prstGeom>
          <a:noFill/>
        </p:spPr>
        <p:txBody>
          <a:bodyPr wrap="square" rtlCol="0">
            <a:spAutoFit/>
          </a:bodyPr>
          <a:lstStyle/>
          <a:p>
            <a:pPr algn="just"/>
            <a:r>
              <a:rPr lang="pt-BR" sz="2000" dirty="0"/>
              <a:t>Identificação social – FENÓTIPO, sem análise a partir de ascendência;</a:t>
            </a:r>
          </a:p>
          <a:p>
            <a:pPr algn="just"/>
            <a:r>
              <a:rPr lang="pt-BR" sz="2000" dirty="0"/>
              <a:t>Proibido qualquer tipo de contato físico;</a:t>
            </a:r>
          </a:p>
          <a:p>
            <a:pPr algn="just"/>
            <a:r>
              <a:rPr lang="pt-BR" sz="2000" dirty="0"/>
              <a:t>Obrigatória a fotografia e filmagem.  A recusa leva à eliminação do candidato;</a:t>
            </a:r>
          </a:p>
          <a:p>
            <a:pPr algn="just"/>
            <a:r>
              <a:rPr lang="pt-BR" sz="2000" dirty="0"/>
              <a:t>A comissão local e institucional serão responsáveis pela guarda e sigilo das imagens</a:t>
            </a:r>
          </a:p>
          <a:p>
            <a:pPr algn="just"/>
            <a:r>
              <a:rPr lang="pt-BR" sz="2000" dirty="0"/>
              <a:t>Entrevista ao candidato para dirimir dúvidas da banca e auxiliar no parecer;</a:t>
            </a:r>
          </a:p>
          <a:p>
            <a:pPr algn="just"/>
            <a:r>
              <a:rPr lang="pt-BR" sz="2000" dirty="0"/>
              <a:t>Assinatura e entrega dos documentos obrigatórios (formulário de autodeclaração, autorização de uso de imagem e frequência);</a:t>
            </a:r>
          </a:p>
        </p:txBody>
      </p:sp>
      <p:sp>
        <p:nvSpPr>
          <p:cNvPr id="19" name="CaixaDeTexto 18">
            <a:extLst>
              <a:ext uri="{FF2B5EF4-FFF2-40B4-BE49-F238E27FC236}">
                <a16:creationId xmlns:a16="http://schemas.microsoft.com/office/drawing/2014/main" xmlns="" id="{FB4D2911-B15E-4CC8-8DAD-72344B8508DC}"/>
              </a:ext>
            </a:extLst>
          </p:cNvPr>
          <p:cNvSpPr txBox="1"/>
          <p:nvPr/>
        </p:nvSpPr>
        <p:spPr>
          <a:xfrm>
            <a:off x="275754" y="5004246"/>
            <a:ext cx="1802295" cy="646331"/>
          </a:xfrm>
          <a:prstGeom prst="rect">
            <a:avLst/>
          </a:prstGeom>
          <a:solidFill>
            <a:schemeClr val="accent4"/>
          </a:solidFill>
        </p:spPr>
        <p:txBody>
          <a:bodyPr wrap="square" rtlCol="0">
            <a:spAutoFit/>
          </a:bodyPr>
          <a:lstStyle/>
          <a:p>
            <a:pPr algn="ctr"/>
            <a:r>
              <a:rPr lang="pt-BR" b="1" dirty="0"/>
              <a:t>Resposta da averiguação</a:t>
            </a:r>
          </a:p>
        </p:txBody>
      </p:sp>
      <p:sp>
        <p:nvSpPr>
          <p:cNvPr id="20" name="CaixaDeTexto 19">
            <a:extLst>
              <a:ext uri="{FF2B5EF4-FFF2-40B4-BE49-F238E27FC236}">
                <a16:creationId xmlns:a16="http://schemas.microsoft.com/office/drawing/2014/main" xmlns="" id="{1BDB5D3E-0863-4D46-A1CD-A3170AD1577C}"/>
              </a:ext>
            </a:extLst>
          </p:cNvPr>
          <p:cNvSpPr txBox="1"/>
          <p:nvPr/>
        </p:nvSpPr>
        <p:spPr>
          <a:xfrm>
            <a:off x="2868481" y="4840576"/>
            <a:ext cx="8152628" cy="707886"/>
          </a:xfrm>
          <a:prstGeom prst="rect">
            <a:avLst/>
          </a:prstGeom>
          <a:noFill/>
        </p:spPr>
        <p:txBody>
          <a:bodyPr wrap="square" rtlCol="0">
            <a:spAutoFit/>
          </a:bodyPr>
          <a:lstStyle/>
          <a:p>
            <a:r>
              <a:rPr lang="pt-BR" sz="2000" dirty="0"/>
              <a:t>Parecer da banca de heteroidentificação local sobre a aferição do candidato;</a:t>
            </a:r>
          </a:p>
          <a:p>
            <a:r>
              <a:rPr lang="pt-BR" sz="2000" dirty="0"/>
              <a:t>Envio do resultado do processo à comissão institucional.</a:t>
            </a:r>
          </a:p>
        </p:txBody>
      </p:sp>
      <p:pic>
        <p:nvPicPr>
          <p:cNvPr id="21" name="Imagem 20">
            <a:extLst>
              <a:ext uri="{FF2B5EF4-FFF2-40B4-BE49-F238E27FC236}">
                <a16:creationId xmlns:a16="http://schemas.microsoft.com/office/drawing/2014/main" xmlns="" id="{1036E1FE-9FC8-4129-8608-BFE26D8CEB6D}"/>
              </a:ext>
            </a:extLst>
          </p:cNvPr>
          <p:cNvPicPr>
            <a:picLocks noChangeAspect="1"/>
          </p:cNvPicPr>
          <p:nvPr/>
        </p:nvPicPr>
        <p:blipFill>
          <a:blip r:embed="rId2"/>
          <a:stretch>
            <a:fillRect/>
          </a:stretch>
        </p:blipFill>
        <p:spPr>
          <a:xfrm>
            <a:off x="2381194" y="4727101"/>
            <a:ext cx="579170" cy="923475"/>
          </a:xfrm>
          <a:prstGeom prst="rect">
            <a:avLst/>
          </a:prstGeom>
        </p:spPr>
      </p:pic>
    </p:spTree>
    <p:extLst>
      <p:ext uri="{BB962C8B-B14F-4D97-AF65-F5344CB8AC3E}">
        <p14:creationId xmlns:p14="http://schemas.microsoft.com/office/powerpoint/2010/main" val="3839688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E90E29-6F54-42C9-852A-0C6EDF705AB4}"/>
              </a:ext>
            </a:extLst>
          </p:cNvPr>
          <p:cNvSpPr>
            <a:spLocks noGrp="1"/>
          </p:cNvSpPr>
          <p:nvPr>
            <p:ph type="title"/>
          </p:nvPr>
        </p:nvSpPr>
        <p:spPr/>
        <p:txBody>
          <a:bodyPr/>
          <a:lstStyle/>
          <a:p>
            <a:r>
              <a:rPr lang="pt-BR" dirty="0"/>
              <a:t>Entendendo o fluxo do processo</a:t>
            </a:r>
          </a:p>
        </p:txBody>
      </p:sp>
      <p:sp>
        <p:nvSpPr>
          <p:cNvPr id="9" name="Chave Esquerda 8">
            <a:extLst>
              <a:ext uri="{FF2B5EF4-FFF2-40B4-BE49-F238E27FC236}">
                <a16:creationId xmlns:a16="http://schemas.microsoft.com/office/drawing/2014/main" xmlns="" id="{94DB84C9-D1D3-4FD9-82A2-EA87DAE021BB}"/>
              </a:ext>
            </a:extLst>
          </p:cNvPr>
          <p:cNvSpPr/>
          <p:nvPr/>
        </p:nvSpPr>
        <p:spPr>
          <a:xfrm>
            <a:off x="2463635" y="2242680"/>
            <a:ext cx="576003" cy="909741"/>
          </a:xfrm>
          <a:prstGeom prst="leftBrace">
            <a:avLst>
              <a:gd name="adj1" fmla="val 16666"/>
              <a:gd name="adj2" fmla="val 474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12" name="CaixaDeTexto 11">
            <a:extLst>
              <a:ext uri="{FF2B5EF4-FFF2-40B4-BE49-F238E27FC236}">
                <a16:creationId xmlns:a16="http://schemas.microsoft.com/office/drawing/2014/main" xmlns="" id="{43A1C04D-9EA2-4A41-9D7B-94B6C646F49C}"/>
              </a:ext>
            </a:extLst>
          </p:cNvPr>
          <p:cNvSpPr txBox="1"/>
          <p:nvPr/>
        </p:nvSpPr>
        <p:spPr>
          <a:xfrm>
            <a:off x="58832" y="2417950"/>
            <a:ext cx="2312038" cy="923330"/>
          </a:xfrm>
          <a:prstGeom prst="rect">
            <a:avLst/>
          </a:prstGeom>
          <a:solidFill>
            <a:schemeClr val="accent4"/>
          </a:solidFill>
        </p:spPr>
        <p:txBody>
          <a:bodyPr wrap="square" rtlCol="0">
            <a:spAutoFit/>
          </a:bodyPr>
          <a:lstStyle/>
          <a:p>
            <a:pPr algn="ctr"/>
            <a:endParaRPr lang="pt-BR" dirty="0"/>
          </a:p>
          <a:p>
            <a:pPr algn="ctr"/>
            <a:r>
              <a:rPr lang="pt-BR" b="1" dirty="0"/>
              <a:t>Encaminhamentos</a:t>
            </a:r>
          </a:p>
          <a:p>
            <a:pPr algn="ctr"/>
            <a:r>
              <a:rPr lang="pt-BR" b="1" dirty="0"/>
              <a:t>Art. 23 e24</a:t>
            </a:r>
          </a:p>
        </p:txBody>
      </p:sp>
      <p:sp>
        <p:nvSpPr>
          <p:cNvPr id="14" name="CaixaDeTexto 13">
            <a:extLst>
              <a:ext uri="{FF2B5EF4-FFF2-40B4-BE49-F238E27FC236}">
                <a16:creationId xmlns:a16="http://schemas.microsoft.com/office/drawing/2014/main" xmlns="" id="{36A43E88-9B60-43A3-A5BE-B0EB51AC2756}"/>
              </a:ext>
            </a:extLst>
          </p:cNvPr>
          <p:cNvSpPr txBox="1"/>
          <p:nvPr/>
        </p:nvSpPr>
        <p:spPr>
          <a:xfrm>
            <a:off x="3132402" y="2181409"/>
            <a:ext cx="8152628" cy="1015663"/>
          </a:xfrm>
          <a:prstGeom prst="rect">
            <a:avLst/>
          </a:prstGeom>
          <a:noFill/>
        </p:spPr>
        <p:txBody>
          <a:bodyPr wrap="square" rtlCol="0">
            <a:spAutoFit/>
          </a:bodyPr>
          <a:lstStyle/>
          <a:p>
            <a:r>
              <a:rPr lang="pt-BR" sz="2000" dirty="0"/>
              <a:t>Homologação dos pareceres das comissões locais pela comissão institucional;</a:t>
            </a:r>
          </a:p>
          <a:p>
            <a:r>
              <a:rPr lang="pt-BR" sz="2000" dirty="0"/>
              <a:t>Envio do resultado preliminar ao setor responsável pelo processo seletivo;</a:t>
            </a:r>
          </a:p>
          <a:p>
            <a:r>
              <a:rPr lang="pt-BR" sz="2000" dirty="0"/>
              <a:t>Publicação resultado preliminar.</a:t>
            </a:r>
          </a:p>
        </p:txBody>
      </p:sp>
      <p:sp>
        <p:nvSpPr>
          <p:cNvPr id="15" name="CaixaDeTexto 14">
            <a:extLst>
              <a:ext uri="{FF2B5EF4-FFF2-40B4-BE49-F238E27FC236}">
                <a16:creationId xmlns:a16="http://schemas.microsoft.com/office/drawing/2014/main" xmlns="" id="{62876580-F925-4598-B670-78F5E4273CFA}"/>
              </a:ext>
            </a:extLst>
          </p:cNvPr>
          <p:cNvSpPr txBox="1"/>
          <p:nvPr/>
        </p:nvSpPr>
        <p:spPr>
          <a:xfrm>
            <a:off x="3132402" y="3547556"/>
            <a:ext cx="8152628" cy="1323439"/>
          </a:xfrm>
          <a:prstGeom prst="rect">
            <a:avLst/>
          </a:prstGeom>
          <a:noFill/>
        </p:spPr>
        <p:txBody>
          <a:bodyPr wrap="square" rtlCol="0">
            <a:spAutoFit/>
          </a:bodyPr>
          <a:lstStyle/>
          <a:p>
            <a:pPr algn="just"/>
            <a:r>
              <a:rPr lang="pt-BR" sz="2000" dirty="0"/>
              <a:t>Recebimento eletrônico dos recursos encaminhados pelos candidatos pela comissão institucional;</a:t>
            </a:r>
          </a:p>
          <a:p>
            <a:pPr algn="just"/>
            <a:r>
              <a:rPr lang="pt-BR" sz="2000" dirty="0"/>
              <a:t>Encaminhamento à Comissão Recursal juntamente com os materiais fotografados e filmados.</a:t>
            </a:r>
          </a:p>
        </p:txBody>
      </p:sp>
      <p:sp>
        <p:nvSpPr>
          <p:cNvPr id="16" name="Chave Esquerda 15">
            <a:extLst>
              <a:ext uri="{FF2B5EF4-FFF2-40B4-BE49-F238E27FC236}">
                <a16:creationId xmlns:a16="http://schemas.microsoft.com/office/drawing/2014/main" xmlns="" id="{681FEA74-68CD-43C0-9CA6-64E0E7B0BC90}"/>
              </a:ext>
            </a:extLst>
          </p:cNvPr>
          <p:cNvSpPr/>
          <p:nvPr/>
        </p:nvSpPr>
        <p:spPr>
          <a:xfrm>
            <a:off x="2463634" y="3547556"/>
            <a:ext cx="576003" cy="1323439"/>
          </a:xfrm>
          <a:prstGeom prst="leftBrace">
            <a:avLst>
              <a:gd name="adj1" fmla="val 16666"/>
              <a:gd name="adj2" fmla="val 474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
        <p:nvSpPr>
          <p:cNvPr id="22" name="CaixaDeTexto 21">
            <a:extLst>
              <a:ext uri="{FF2B5EF4-FFF2-40B4-BE49-F238E27FC236}">
                <a16:creationId xmlns:a16="http://schemas.microsoft.com/office/drawing/2014/main" xmlns="" id="{82860E82-0BA2-4C22-9624-D0AEAA23F1DD}"/>
              </a:ext>
            </a:extLst>
          </p:cNvPr>
          <p:cNvSpPr txBox="1"/>
          <p:nvPr/>
        </p:nvSpPr>
        <p:spPr>
          <a:xfrm>
            <a:off x="313703" y="3758185"/>
            <a:ext cx="1802295" cy="646331"/>
          </a:xfrm>
          <a:prstGeom prst="rect">
            <a:avLst/>
          </a:prstGeom>
          <a:solidFill>
            <a:schemeClr val="accent4"/>
          </a:solidFill>
        </p:spPr>
        <p:txBody>
          <a:bodyPr wrap="square" rtlCol="0">
            <a:spAutoFit/>
          </a:bodyPr>
          <a:lstStyle/>
          <a:p>
            <a:pPr algn="ctr"/>
            <a:endParaRPr lang="pt-BR" dirty="0"/>
          </a:p>
          <a:p>
            <a:pPr algn="ctr"/>
            <a:r>
              <a:rPr lang="pt-BR" b="1" dirty="0"/>
              <a:t>Recursos</a:t>
            </a:r>
          </a:p>
        </p:txBody>
      </p:sp>
      <p:sp>
        <p:nvSpPr>
          <p:cNvPr id="23" name="CaixaDeTexto 22">
            <a:extLst>
              <a:ext uri="{FF2B5EF4-FFF2-40B4-BE49-F238E27FC236}">
                <a16:creationId xmlns:a16="http://schemas.microsoft.com/office/drawing/2014/main" xmlns="" id="{6CC84764-59E5-4625-B332-06903A04ADB9}"/>
              </a:ext>
            </a:extLst>
          </p:cNvPr>
          <p:cNvSpPr txBox="1"/>
          <p:nvPr/>
        </p:nvSpPr>
        <p:spPr>
          <a:xfrm>
            <a:off x="377422" y="4980056"/>
            <a:ext cx="1802295" cy="923330"/>
          </a:xfrm>
          <a:prstGeom prst="rect">
            <a:avLst/>
          </a:prstGeom>
          <a:solidFill>
            <a:schemeClr val="accent4"/>
          </a:solidFill>
        </p:spPr>
        <p:txBody>
          <a:bodyPr wrap="square" rtlCol="0">
            <a:spAutoFit/>
          </a:bodyPr>
          <a:lstStyle/>
          <a:p>
            <a:pPr algn="ctr"/>
            <a:endParaRPr lang="pt-BR" dirty="0"/>
          </a:p>
          <a:p>
            <a:pPr algn="ctr"/>
            <a:r>
              <a:rPr lang="pt-BR" b="1" dirty="0"/>
              <a:t>Encerramento do processo</a:t>
            </a:r>
          </a:p>
        </p:txBody>
      </p:sp>
      <p:sp>
        <p:nvSpPr>
          <p:cNvPr id="24" name="CaixaDeTexto 23">
            <a:extLst>
              <a:ext uri="{FF2B5EF4-FFF2-40B4-BE49-F238E27FC236}">
                <a16:creationId xmlns:a16="http://schemas.microsoft.com/office/drawing/2014/main" xmlns="" id="{9D216771-B299-4EB7-8FC1-B53B726698F1}"/>
              </a:ext>
            </a:extLst>
          </p:cNvPr>
          <p:cNvSpPr txBox="1"/>
          <p:nvPr/>
        </p:nvSpPr>
        <p:spPr>
          <a:xfrm>
            <a:off x="3238418" y="5121300"/>
            <a:ext cx="8152628" cy="707886"/>
          </a:xfrm>
          <a:prstGeom prst="rect">
            <a:avLst/>
          </a:prstGeom>
          <a:noFill/>
        </p:spPr>
        <p:txBody>
          <a:bodyPr wrap="square" rtlCol="0">
            <a:spAutoFit/>
          </a:bodyPr>
          <a:lstStyle/>
          <a:p>
            <a:r>
              <a:rPr lang="pt-BR" sz="2000" dirty="0"/>
              <a:t>Emissão parecer final pela Comissão Institucional;</a:t>
            </a:r>
          </a:p>
          <a:p>
            <a:r>
              <a:rPr lang="pt-BR" sz="2000" dirty="0"/>
              <a:t>Publicação resultado final pelo setor responsável pelo processo seletivo.</a:t>
            </a:r>
          </a:p>
        </p:txBody>
      </p:sp>
      <p:sp>
        <p:nvSpPr>
          <p:cNvPr id="25" name="Chave Esquerda 24">
            <a:extLst>
              <a:ext uri="{FF2B5EF4-FFF2-40B4-BE49-F238E27FC236}">
                <a16:creationId xmlns:a16="http://schemas.microsoft.com/office/drawing/2014/main" xmlns="" id="{6F33904C-F998-453A-9B8F-7369ED18781C}"/>
              </a:ext>
            </a:extLst>
          </p:cNvPr>
          <p:cNvSpPr/>
          <p:nvPr/>
        </p:nvSpPr>
        <p:spPr>
          <a:xfrm>
            <a:off x="2463634" y="5099324"/>
            <a:ext cx="576003" cy="923330"/>
          </a:xfrm>
          <a:prstGeom prst="leftBrace">
            <a:avLst>
              <a:gd name="adj1" fmla="val 16666"/>
              <a:gd name="adj2" fmla="val 4747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dirty="0"/>
          </a:p>
        </p:txBody>
      </p:sp>
    </p:spTree>
    <p:extLst>
      <p:ext uri="{BB962C8B-B14F-4D97-AF65-F5344CB8AC3E}">
        <p14:creationId xmlns:p14="http://schemas.microsoft.com/office/powerpoint/2010/main" val="1401099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2B1F51B-383C-4A6A-8C15-9964C880664B}"/>
              </a:ext>
            </a:extLst>
          </p:cNvPr>
          <p:cNvSpPr>
            <a:spLocks noGrp="1"/>
          </p:cNvSpPr>
          <p:nvPr>
            <p:ph type="title"/>
          </p:nvPr>
        </p:nvSpPr>
        <p:spPr/>
        <p:txBody>
          <a:bodyPr/>
          <a:lstStyle/>
          <a:p>
            <a:r>
              <a:rPr lang="pt-BR" dirty="0"/>
              <a:t>Informações adicionais importantes</a:t>
            </a:r>
          </a:p>
        </p:txBody>
      </p:sp>
      <p:sp>
        <p:nvSpPr>
          <p:cNvPr id="3" name="Espaço Reservado para Conteúdo 2">
            <a:extLst>
              <a:ext uri="{FF2B5EF4-FFF2-40B4-BE49-F238E27FC236}">
                <a16:creationId xmlns:a16="http://schemas.microsoft.com/office/drawing/2014/main" xmlns="" id="{1034B607-EE8A-4A74-B3E0-4BF0A3B727D5}"/>
              </a:ext>
            </a:extLst>
          </p:cNvPr>
          <p:cNvSpPr>
            <a:spLocks noGrp="1"/>
          </p:cNvSpPr>
          <p:nvPr>
            <p:ph idx="1"/>
          </p:nvPr>
        </p:nvSpPr>
        <p:spPr>
          <a:xfrm>
            <a:off x="1451579" y="2015732"/>
            <a:ext cx="9603275" cy="3695955"/>
          </a:xfrm>
        </p:spPr>
        <p:txBody>
          <a:bodyPr>
            <a:normAutofit fontScale="92500" lnSpcReduction="10000"/>
          </a:bodyPr>
          <a:lstStyle/>
          <a:p>
            <a:pPr algn="just"/>
            <a:r>
              <a:rPr lang="pt-BR" dirty="0"/>
              <a:t>Todos os candidatos inscritos na modalidade de reserva de vaga destinados à PPI deverão passar pelo processo de aferição de autodeclaração (art. 26);</a:t>
            </a:r>
          </a:p>
          <a:p>
            <a:pPr algn="just"/>
            <a:r>
              <a:rPr lang="pt-BR" dirty="0"/>
              <a:t>Os candidatos que não cumprirem os critérios serão eliminados do processo (art. 25);</a:t>
            </a:r>
          </a:p>
          <a:p>
            <a:pPr algn="just"/>
            <a:r>
              <a:rPr lang="pt-BR" dirty="0"/>
              <a:t>Todos os membros da comissão e possíveis servidores técnicos de recursos audiovisuais deverão assinar o termo de confidenciabilidade (art. 31);</a:t>
            </a:r>
          </a:p>
          <a:p>
            <a:pPr algn="just"/>
            <a:r>
              <a:rPr lang="pt-BR" dirty="0"/>
              <a:t>O processo de heteroidentificação somente é valido para o processo seletivo ao qual o candidato se inscreveu não tendo validade em outros processos;</a:t>
            </a:r>
          </a:p>
          <a:p>
            <a:pPr algn="just"/>
            <a:r>
              <a:rPr lang="pt-BR" dirty="0"/>
              <a:t>Casos omissos serão resolvidos pela comissão institucional de heteroidentificação (art. 36).</a:t>
            </a:r>
          </a:p>
          <a:p>
            <a:pPr algn="just"/>
            <a:endParaRPr lang="pt-BR" dirty="0"/>
          </a:p>
        </p:txBody>
      </p:sp>
    </p:spTree>
    <p:extLst>
      <p:ext uri="{BB962C8B-B14F-4D97-AF65-F5344CB8AC3E}">
        <p14:creationId xmlns:p14="http://schemas.microsoft.com/office/powerpoint/2010/main" val="3415219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ço Reservado para Conteúdo 6">
            <a:extLst>
              <a:ext uri="{FF2B5EF4-FFF2-40B4-BE49-F238E27FC236}">
                <a16:creationId xmlns:a16="http://schemas.microsoft.com/office/drawing/2014/main" xmlns="" id="{334AE73E-1D93-4F19-A1F5-29B74BC095F1}"/>
              </a:ext>
            </a:extLst>
          </p:cNvPr>
          <p:cNvPicPr>
            <a:picLocks noGrp="1" noChangeAspect="1"/>
          </p:cNvPicPr>
          <p:nvPr>
            <p:ph idx="1"/>
          </p:nvPr>
        </p:nvPicPr>
        <p:blipFill>
          <a:blip r:embed="rId2"/>
          <a:stretch>
            <a:fillRect/>
          </a:stretch>
        </p:blipFill>
        <p:spPr>
          <a:xfrm>
            <a:off x="437321" y="158027"/>
            <a:ext cx="5143530" cy="6534321"/>
          </a:xfrm>
        </p:spPr>
      </p:pic>
      <p:pic>
        <p:nvPicPr>
          <p:cNvPr id="9" name="Imagem 8">
            <a:extLst>
              <a:ext uri="{FF2B5EF4-FFF2-40B4-BE49-F238E27FC236}">
                <a16:creationId xmlns:a16="http://schemas.microsoft.com/office/drawing/2014/main" xmlns="" id="{F00C16BC-6BEB-4187-A863-C3D989D0A3D1}"/>
              </a:ext>
            </a:extLst>
          </p:cNvPr>
          <p:cNvPicPr>
            <a:picLocks noChangeAspect="1"/>
          </p:cNvPicPr>
          <p:nvPr/>
        </p:nvPicPr>
        <p:blipFill>
          <a:blip r:embed="rId3"/>
          <a:stretch>
            <a:fillRect/>
          </a:stretch>
        </p:blipFill>
        <p:spPr>
          <a:xfrm>
            <a:off x="6096000" y="158027"/>
            <a:ext cx="5143530" cy="6534321"/>
          </a:xfrm>
          <a:prstGeom prst="rect">
            <a:avLst/>
          </a:prstGeom>
        </p:spPr>
      </p:pic>
    </p:spTree>
    <p:extLst>
      <p:ext uri="{BB962C8B-B14F-4D97-AF65-F5344CB8AC3E}">
        <p14:creationId xmlns:p14="http://schemas.microsoft.com/office/powerpoint/2010/main" val="2099763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xmlns="" id="{56C2EC03-8D72-4175-89AF-C2B5B7A9A455}"/>
              </a:ext>
            </a:extLst>
          </p:cNvPr>
          <p:cNvPicPr>
            <a:picLocks noChangeAspect="1"/>
          </p:cNvPicPr>
          <p:nvPr/>
        </p:nvPicPr>
        <p:blipFill>
          <a:blip r:embed="rId2"/>
          <a:stretch>
            <a:fillRect/>
          </a:stretch>
        </p:blipFill>
        <p:spPr>
          <a:xfrm>
            <a:off x="299829" y="157369"/>
            <a:ext cx="5285299" cy="6587988"/>
          </a:xfrm>
          <a:prstGeom prst="rect">
            <a:avLst/>
          </a:prstGeom>
        </p:spPr>
      </p:pic>
      <p:pic>
        <p:nvPicPr>
          <p:cNvPr id="7" name="Imagem 6">
            <a:extLst>
              <a:ext uri="{FF2B5EF4-FFF2-40B4-BE49-F238E27FC236}">
                <a16:creationId xmlns:a16="http://schemas.microsoft.com/office/drawing/2014/main" xmlns="" id="{025B73CF-5386-40F7-8B3D-10757E8E66C0}"/>
              </a:ext>
            </a:extLst>
          </p:cNvPr>
          <p:cNvPicPr>
            <a:picLocks noChangeAspect="1"/>
          </p:cNvPicPr>
          <p:nvPr/>
        </p:nvPicPr>
        <p:blipFill>
          <a:blip r:embed="rId3"/>
          <a:stretch>
            <a:fillRect/>
          </a:stretch>
        </p:blipFill>
        <p:spPr>
          <a:xfrm>
            <a:off x="6400800" y="135006"/>
            <a:ext cx="5120353" cy="6587988"/>
          </a:xfrm>
          <a:prstGeom prst="rect">
            <a:avLst/>
          </a:prstGeom>
        </p:spPr>
      </p:pic>
    </p:spTree>
    <p:extLst>
      <p:ext uri="{BB962C8B-B14F-4D97-AF65-F5344CB8AC3E}">
        <p14:creationId xmlns:p14="http://schemas.microsoft.com/office/powerpoint/2010/main" val="3757181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ço Reservado para Conteúdo 4">
            <a:extLst>
              <a:ext uri="{FF2B5EF4-FFF2-40B4-BE49-F238E27FC236}">
                <a16:creationId xmlns:a16="http://schemas.microsoft.com/office/drawing/2014/main" xmlns="" id="{340DB367-A939-4FE0-A80B-B2663A88C089}"/>
              </a:ext>
            </a:extLst>
          </p:cNvPr>
          <p:cNvPicPr>
            <a:picLocks noGrp="1" noChangeAspect="1"/>
          </p:cNvPicPr>
          <p:nvPr>
            <p:ph idx="1"/>
          </p:nvPr>
        </p:nvPicPr>
        <p:blipFill>
          <a:blip r:embed="rId2"/>
          <a:stretch>
            <a:fillRect/>
          </a:stretch>
        </p:blipFill>
        <p:spPr>
          <a:xfrm>
            <a:off x="318052" y="221618"/>
            <a:ext cx="4668221" cy="6414763"/>
          </a:xfrm>
        </p:spPr>
      </p:pic>
      <p:pic>
        <p:nvPicPr>
          <p:cNvPr id="7" name="Imagem 6">
            <a:extLst>
              <a:ext uri="{FF2B5EF4-FFF2-40B4-BE49-F238E27FC236}">
                <a16:creationId xmlns:a16="http://schemas.microsoft.com/office/drawing/2014/main" xmlns="" id="{0F61AAD0-631A-4737-BBF6-5BBE9BA828E0}"/>
              </a:ext>
            </a:extLst>
          </p:cNvPr>
          <p:cNvPicPr>
            <a:picLocks noChangeAspect="1"/>
          </p:cNvPicPr>
          <p:nvPr/>
        </p:nvPicPr>
        <p:blipFill>
          <a:blip r:embed="rId3"/>
          <a:stretch>
            <a:fillRect/>
          </a:stretch>
        </p:blipFill>
        <p:spPr>
          <a:xfrm>
            <a:off x="5720590" y="221618"/>
            <a:ext cx="5645443" cy="6414763"/>
          </a:xfrm>
          <a:prstGeom prst="rect">
            <a:avLst/>
          </a:prstGeom>
        </p:spPr>
      </p:pic>
    </p:spTree>
    <p:extLst>
      <p:ext uri="{BB962C8B-B14F-4D97-AF65-F5344CB8AC3E}">
        <p14:creationId xmlns:p14="http://schemas.microsoft.com/office/powerpoint/2010/main" val="104071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a:latin typeface="Arial" panose="020B0604020202020204" pitchFamily="34" charset="0"/>
                <a:cs typeface="Arial" panose="020B0604020202020204" pitchFamily="34" charset="0"/>
              </a:rPr>
              <a:t>Por quê politicas afirmativas?</a:t>
            </a:r>
            <a:endParaRPr lang="pt-BR" dirty="0"/>
          </a:p>
        </p:txBody>
      </p:sp>
      <p:sp>
        <p:nvSpPr>
          <p:cNvPr id="3" name="Espaço Reservado para Conteúdo 2"/>
          <p:cNvSpPr>
            <a:spLocks noGrp="1"/>
          </p:cNvSpPr>
          <p:nvPr>
            <p:ph idx="1"/>
          </p:nvPr>
        </p:nvSpPr>
        <p:spPr/>
        <p:txBody>
          <a:bodyPr/>
          <a:lstStyle/>
          <a:p>
            <a:r>
              <a:rPr lang="pt-BR" dirty="0"/>
              <a:t>De acordo com Gomes (2001, p. 40), as ações afirmativas podem ser definidas como um conjunto de políticas públicas e privadas de caráter compulsório, facultativo ou voluntário, concebidas com vistas ao combate à discriminação racial, de gênero e de origem nacional, bem como para corrigir os efeitos presentes da discriminação praticada no passado, tendo por objetivo a concretização do ideal de efetiva igualdade de acesso a bens fundamentais como a educação e o emprego.</a:t>
            </a:r>
          </a:p>
          <a:p>
            <a:endParaRPr lang="pt-BR" dirty="0"/>
          </a:p>
        </p:txBody>
      </p:sp>
    </p:spTree>
    <p:extLst>
      <p:ext uri="{BB962C8B-B14F-4D97-AF65-F5344CB8AC3E}">
        <p14:creationId xmlns:p14="http://schemas.microsoft.com/office/powerpoint/2010/main" val="533123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ctr"/>
            <a:r>
              <a:rPr lang="pt-BR" sz="2400" b="1" dirty="0">
                <a:latin typeface="Arial" panose="020B0604020202020204" pitchFamily="34" charset="0"/>
                <a:cs typeface="Arial" panose="020B0604020202020204" pitchFamily="34" charset="0"/>
              </a:rPr>
              <a:t>As políticas de promoção da igualdade racial nascidas no contexto pós-Durban e o IFPA</a:t>
            </a:r>
            <a:r>
              <a:rPr lang="pt-BR" sz="2400" dirty="0">
                <a:latin typeface="Arial" panose="020B0604020202020204" pitchFamily="34" charset="0"/>
                <a:cs typeface="Arial" panose="020B0604020202020204" pitchFamily="34" charset="0"/>
              </a:rPr>
              <a:t/>
            </a:r>
            <a:br>
              <a:rPr lang="pt-BR" sz="2400" dirty="0">
                <a:latin typeface="Arial" panose="020B0604020202020204" pitchFamily="34" charset="0"/>
                <a:cs typeface="Arial" panose="020B0604020202020204" pitchFamily="34" charset="0"/>
              </a:rPr>
            </a:br>
            <a:endParaRPr lang="pt-BR" sz="2400" dirty="0"/>
          </a:p>
        </p:txBody>
      </p:sp>
      <p:sp>
        <p:nvSpPr>
          <p:cNvPr id="3" name="Espaço Reservado para Conteúdo 2"/>
          <p:cNvSpPr>
            <a:spLocks noGrp="1"/>
          </p:cNvSpPr>
          <p:nvPr>
            <p:ph idx="1"/>
          </p:nvPr>
        </p:nvSpPr>
        <p:spPr/>
        <p:txBody>
          <a:bodyPr/>
          <a:lstStyle/>
          <a:p>
            <a:r>
              <a:rPr lang="pt-BR" dirty="0"/>
              <a:t>No ano de 2001, a Organização das Nações Unidas (ONU) promoveu a III Conferência Mundial contra o Racismo, a Discriminação Racial, a Xenofobia e Formas Correlatas de Intolerância, ocorrida em Durban, na África do Sul. Dessa Conferência resultaram a Declaração e o Programa de Ação de Durban, os quais foram assinados pelo Estado Brasileiro. A participação do Brasil na Conferência, em especial por meio dos ativistas do movimento negro, que 45 colaboraram decisivamente na elaboração do Relatório brasileiro preparado para o evento, representou um marco na discussão sobre ações afirmativas raciais no país.</a:t>
            </a:r>
          </a:p>
          <a:p>
            <a:endParaRPr lang="pt-BR" dirty="0"/>
          </a:p>
        </p:txBody>
      </p:sp>
    </p:spTree>
    <p:extLst>
      <p:ext uri="{BB962C8B-B14F-4D97-AF65-F5344CB8AC3E}">
        <p14:creationId xmlns:p14="http://schemas.microsoft.com/office/powerpoint/2010/main" val="112574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Declaração de Durban</a:t>
            </a:r>
            <a:endParaRPr lang="pt-BR" dirty="0"/>
          </a:p>
        </p:txBody>
      </p:sp>
      <p:sp>
        <p:nvSpPr>
          <p:cNvPr id="3" name="Espaço Reservado para Conteúdo 2"/>
          <p:cNvSpPr>
            <a:spLocks noGrp="1"/>
          </p:cNvSpPr>
          <p:nvPr>
            <p:ph idx="1"/>
          </p:nvPr>
        </p:nvSpPr>
        <p:spPr/>
        <p:txBody>
          <a:bodyPr>
            <a:normAutofit/>
          </a:bodyPr>
          <a:lstStyle/>
          <a:p>
            <a:r>
              <a:rPr lang="pt-BR" dirty="0"/>
              <a:t>artigo 108 “a necessidade de ser adotarem medidas especiais ou medidas positivas em favor das vítimas de racismo e da discriminação racial, [...] com o intuito de promover sua plena integração na sociedade”. O citado artigo diz ainda que tais medidas devem visar a corrigir as condições que impedem o gozo de direitos e incentivar a participação igualitária de todos os grupos raciais, em todos os setores da sociedade, dentre os quais as instituições educacionais, colocando a todos em igualdade de condições </a:t>
            </a:r>
          </a:p>
          <a:p>
            <a:r>
              <a:rPr lang="pt-BR" dirty="0"/>
              <a:t>Como resultado efetivo a implementação da Lei n° 10.639/2003</a:t>
            </a:r>
          </a:p>
          <a:p>
            <a:endParaRPr lang="pt-BR" dirty="0"/>
          </a:p>
        </p:txBody>
      </p:sp>
    </p:spTree>
    <p:extLst>
      <p:ext uri="{BB962C8B-B14F-4D97-AF65-F5344CB8AC3E}">
        <p14:creationId xmlns:p14="http://schemas.microsoft.com/office/powerpoint/2010/main" val="104276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Leis e as Cotas Marcos legais no Brasil</a:t>
            </a:r>
          </a:p>
        </p:txBody>
      </p:sp>
      <p:sp>
        <p:nvSpPr>
          <p:cNvPr id="3" name="Espaço Reservado para Conteúdo 2"/>
          <p:cNvSpPr>
            <a:spLocks noGrp="1"/>
          </p:cNvSpPr>
          <p:nvPr>
            <p:ph idx="1"/>
          </p:nvPr>
        </p:nvSpPr>
        <p:spPr/>
        <p:txBody>
          <a:bodyPr>
            <a:normAutofit lnSpcReduction="10000"/>
          </a:bodyPr>
          <a:lstStyle/>
          <a:p>
            <a:pPr marL="0" indent="0">
              <a:buNone/>
            </a:pPr>
            <a:r>
              <a:rPr lang="pt-BR" dirty="0"/>
              <a:t>A chamada </a:t>
            </a:r>
            <a:r>
              <a:rPr lang="pt-BR" b="1" u="sng" dirty="0">
                <a:hlinkClick r:id="rId2"/>
              </a:rPr>
              <a:t>Lei de Cotas</a:t>
            </a:r>
            <a:r>
              <a:rPr lang="pt-BR" dirty="0"/>
              <a:t>, conhecida também como Lei 12.711, só foi aprovada em 2012. Com ela, todas as instituições de ensino superior federais do país precisaram, obrigatoriamente, reservar parte de suas vagas para alunos oriundos de escolas públicas, de baixa renda, e negros, pardos e índios. A lei apresenta o critério racial, Critério </a:t>
            </a:r>
            <a:r>
              <a:rPr lang="pt-BR" dirty="0" err="1"/>
              <a:t>socias</a:t>
            </a:r>
            <a:r>
              <a:rPr lang="pt-BR" dirty="0">
                <a:solidFill>
                  <a:schemeClr val="bg2"/>
                </a:solidFill>
              </a:rPr>
              <a:t>.</a:t>
            </a:r>
          </a:p>
          <a:p>
            <a:pPr marL="0" indent="0">
              <a:buNone/>
            </a:pPr>
            <a:r>
              <a:rPr lang="pt-BR" dirty="0"/>
              <a:t>Em 9 de junho de 2014 entrou em vigor a </a:t>
            </a:r>
            <a:r>
              <a:rPr lang="pt-BR" b="1" dirty="0">
                <a:hlinkClick r:id="rId3"/>
              </a:rPr>
              <a:t>lei nº 12.990/2014</a:t>
            </a:r>
            <a:r>
              <a:rPr lang="pt-BR" dirty="0"/>
              <a:t>, que reserva 20% do provimento das vagas efetivas e empregos públicos dos </a:t>
            </a:r>
            <a:r>
              <a:rPr lang="pt-BR" b="1" dirty="0">
                <a:hlinkClick r:id="rId4"/>
              </a:rPr>
              <a:t>concursos</a:t>
            </a:r>
            <a:r>
              <a:rPr lang="pt-BR" dirty="0"/>
              <a:t> da administração pública federal para candidatos negros e pardos. Adotado em 2016 no IFPA.</a:t>
            </a:r>
          </a:p>
          <a:p>
            <a:pPr marL="0" indent="0">
              <a:buNone/>
            </a:pPr>
            <a:endParaRPr lang="pt-BR" dirty="0">
              <a:solidFill>
                <a:schemeClr val="bg2"/>
              </a:solidFill>
            </a:endParaRPr>
          </a:p>
        </p:txBody>
      </p:sp>
    </p:spTree>
    <p:extLst>
      <p:ext uri="{BB962C8B-B14F-4D97-AF65-F5344CB8AC3E}">
        <p14:creationId xmlns:p14="http://schemas.microsoft.com/office/powerpoint/2010/main" val="19460485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6B6BAC7-B7F0-4E95-8EA3-2A90F6E5406E}"/>
              </a:ext>
            </a:extLst>
          </p:cNvPr>
          <p:cNvSpPr>
            <a:spLocks noGrp="1"/>
          </p:cNvSpPr>
          <p:nvPr>
            <p:ph type="title"/>
          </p:nvPr>
        </p:nvSpPr>
        <p:spPr/>
        <p:txBody>
          <a:bodyPr/>
          <a:lstStyle/>
          <a:p>
            <a:r>
              <a:rPr lang="pt-BR" dirty="0"/>
              <a:t>marcos legais e institucionais</a:t>
            </a:r>
          </a:p>
        </p:txBody>
      </p:sp>
      <p:sp>
        <p:nvSpPr>
          <p:cNvPr id="3" name="Espaço Reservado para Conteúdo 2">
            <a:extLst>
              <a:ext uri="{FF2B5EF4-FFF2-40B4-BE49-F238E27FC236}">
                <a16:creationId xmlns:a16="http://schemas.microsoft.com/office/drawing/2014/main" xmlns="" id="{CBFC3826-58A5-431D-8287-FCBBF7D17CBD}"/>
              </a:ext>
            </a:extLst>
          </p:cNvPr>
          <p:cNvSpPr>
            <a:spLocks noGrp="1"/>
          </p:cNvSpPr>
          <p:nvPr>
            <p:ph idx="1"/>
          </p:nvPr>
        </p:nvSpPr>
        <p:spPr/>
        <p:txBody>
          <a:bodyPr>
            <a:normAutofit fontScale="92500" lnSpcReduction="10000"/>
          </a:bodyPr>
          <a:lstStyle/>
          <a:p>
            <a:pPr algn="just"/>
            <a:r>
              <a:rPr lang="pt-BR" dirty="0"/>
              <a:t>Lei 12.711/2012 institui a reserva de vagas a PPI no âmbito das Instituições Federais de Educação Superior e de Ensino Técnico de nível médio;</a:t>
            </a:r>
          </a:p>
          <a:p>
            <a:pPr algn="just"/>
            <a:r>
              <a:rPr lang="pt-BR" dirty="0"/>
              <a:t>Lei 12.990/2014 que institui a reserva  de vaga a PPI em concursos públicos no âmbito da administração pública federal;</a:t>
            </a:r>
          </a:p>
          <a:p>
            <a:pPr algn="just"/>
            <a:r>
              <a:rPr lang="pt-BR" dirty="0"/>
              <a:t>Resolução 173/2016 CONSUP - IFPA que regulamenta as políticas de ações afirmativas no âmbito da Pós-Graduação do IFPA;</a:t>
            </a:r>
          </a:p>
          <a:p>
            <a:pPr algn="just"/>
            <a:r>
              <a:rPr lang="pt-BR" dirty="0"/>
              <a:t>Resolução 224/2021 CONSUP – IFPA </a:t>
            </a:r>
            <a:r>
              <a:rPr lang="pt-BR" i="1" dirty="0"/>
              <a:t>a</a:t>
            </a:r>
            <a:r>
              <a:rPr lang="pt-BR" dirty="0"/>
              <a:t>prova o regulamento do processo de aferição de veracidade de autodeclaração racial por meio de ações de heteroidentificação no âmbito do IFPA.</a:t>
            </a:r>
          </a:p>
        </p:txBody>
      </p:sp>
    </p:spTree>
    <p:extLst>
      <p:ext uri="{BB962C8B-B14F-4D97-AF65-F5344CB8AC3E}">
        <p14:creationId xmlns:p14="http://schemas.microsoft.com/office/powerpoint/2010/main" val="289270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3DEF14F-9085-4E2E-94BE-4A5FBDC8F819}"/>
              </a:ext>
            </a:extLst>
          </p:cNvPr>
          <p:cNvSpPr>
            <a:spLocks noGrp="1"/>
          </p:cNvSpPr>
          <p:nvPr>
            <p:ph type="title"/>
          </p:nvPr>
        </p:nvSpPr>
        <p:spPr/>
        <p:txBody>
          <a:bodyPr/>
          <a:lstStyle/>
          <a:p>
            <a:r>
              <a:rPr lang="pt-BR" dirty="0"/>
              <a:t>heteroidentificação</a:t>
            </a:r>
          </a:p>
        </p:txBody>
      </p:sp>
      <p:sp>
        <p:nvSpPr>
          <p:cNvPr id="3" name="Espaço Reservado para Conteúdo 2">
            <a:extLst>
              <a:ext uri="{FF2B5EF4-FFF2-40B4-BE49-F238E27FC236}">
                <a16:creationId xmlns:a16="http://schemas.microsoft.com/office/drawing/2014/main" xmlns="" id="{0344689A-2558-4028-BC5A-1C0FD77FE4FB}"/>
              </a:ext>
            </a:extLst>
          </p:cNvPr>
          <p:cNvSpPr>
            <a:spLocks noGrp="1"/>
          </p:cNvSpPr>
          <p:nvPr>
            <p:ph idx="1"/>
          </p:nvPr>
        </p:nvSpPr>
        <p:spPr/>
        <p:txBody>
          <a:bodyPr>
            <a:normAutofit/>
          </a:bodyPr>
          <a:lstStyle/>
          <a:p>
            <a:pPr marL="0" indent="0" algn="just">
              <a:buNone/>
            </a:pPr>
            <a:r>
              <a:rPr lang="pt-BR" dirty="0"/>
              <a:t>“A heteroidentificação é o método de identificação que utiliza </a:t>
            </a:r>
            <a:r>
              <a:rPr lang="pt-BR" b="1" dirty="0">
                <a:solidFill>
                  <a:srgbClr val="FF0000"/>
                </a:solidFill>
              </a:rPr>
              <a:t>a avaliação de um terceiro para a identificação étnico-racial de um indivíduo</a:t>
            </a:r>
            <a:r>
              <a:rPr lang="pt-BR" dirty="0"/>
              <a:t>. Ela pode se valer de diversos critérios, tais como elementos biológicos, como </a:t>
            </a:r>
            <a:r>
              <a:rPr lang="pt-BR" b="1" dirty="0">
                <a:solidFill>
                  <a:srgbClr val="FF0000"/>
                </a:solidFill>
              </a:rPr>
              <a:t>o fenótipo </a:t>
            </a:r>
            <a:r>
              <a:rPr lang="pt-BR" dirty="0"/>
              <a:t>e a cor da pele; </a:t>
            </a:r>
            <a:r>
              <a:rPr lang="pt-BR" b="1" dirty="0">
                <a:solidFill>
                  <a:srgbClr val="FF0000"/>
                </a:solidFill>
              </a:rPr>
              <a:t>ancestralidade</a:t>
            </a:r>
            <a:r>
              <a:rPr lang="pt-BR" dirty="0"/>
              <a:t>, ou até mesmo servir-se do </a:t>
            </a:r>
            <a:r>
              <a:rPr lang="pt-BR" b="1" dirty="0">
                <a:solidFill>
                  <a:srgbClr val="FF0000"/>
                </a:solidFill>
              </a:rPr>
              <a:t>construcionismo identitário</a:t>
            </a:r>
            <a:r>
              <a:rPr lang="pt-BR" dirty="0"/>
              <a:t>” (BALLENTINE, </a:t>
            </a:r>
            <a:r>
              <a:rPr lang="pt-BR" i="1" dirty="0"/>
              <a:t>apud </a:t>
            </a:r>
            <a:r>
              <a:rPr lang="pt-BR" dirty="0"/>
              <a:t>RIOS, 2018, p. 225).</a:t>
            </a:r>
          </a:p>
          <a:p>
            <a:r>
              <a:rPr lang="pt-BR" b="1" dirty="0"/>
              <a:t>Fenótipo</a:t>
            </a:r>
            <a:r>
              <a:rPr lang="pt-BR" dirty="0"/>
              <a:t> – Um conjunto de características </a:t>
            </a:r>
            <a:r>
              <a:rPr lang="pt-BR" b="1" dirty="0"/>
              <a:t>observáveis</a:t>
            </a:r>
            <a:r>
              <a:rPr lang="pt-BR" dirty="0"/>
              <a:t> de um indivíduo;</a:t>
            </a:r>
          </a:p>
          <a:p>
            <a:r>
              <a:rPr lang="pt-BR" b="1" dirty="0"/>
              <a:t>Ancestralidade</a:t>
            </a:r>
            <a:r>
              <a:rPr lang="pt-BR" dirty="0"/>
              <a:t> – Reconhecimento do que se recebeu das gerações anteriores;</a:t>
            </a:r>
          </a:p>
          <a:p>
            <a:r>
              <a:rPr lang="pt-BR" b="1" dirty="0"/>
              <a:t>Construcionismo identitário </a:t>
            </a:r>
            <a:r>
              <a:rPr lang="pt-BR" dirty="0"/>
              <a:t>– Construção da identidade (autodeclaração).</a:t>
            </a:r>
          </a:p>
          <a:p>
            <a:pPr marL="0" indent="0" algn="just">
              <a:buNone/>
            </a:pPr>
            <a:endParaRPr lang="pt-BR" dirty="0"/>
          </a:p>
        </p:txBody>
      </p:sp>
    </p:spTree>
    <p:extLst>
      <p:ext uri="{BB962C8B-B14F-4D97-AF65-F5344CB8AC3E}">
        <p14:creationId xmlns:p14="http://schemas.microsoft.com/office/powerpoint/2010/main" val="2367921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0BD807F-70B1-4902-955C-F0A2F52A5C9F}"/>
              </a:ext>
            </a:extLst>
          </p:cNvPr>
          <p:cNvSpPr>
            <a:spLocks noGrp="1"/>
          </p:cNvSpPr>
          <p:nvPr>
            <p:ph type="title"/>
          </p:nvPr>
        </p:nvSpPr>
        <p:spPr/>
        <p:txBody>
          <a:bodyPr/>
          <a:lstStyle/>
          <a:p>
            <a:r>
              <a:rPr lang="pt-BR" dirty="0"/>
              <a:t>heteroidentificação</a:t>
            </a:r>
          </a:p>
        </p:txBody>
      </p:sp>
      <p:sp>
        <p:nvSpPr>
          <p:cNvPr id="3" name="Espaço Reservado para Conteúdo 2">
            <a:extLst>
              <a:ext uri="{FF2B5EF4-FFF2-40B4-BE49-F238E27FC236}">
                <a16:creationId xmlns:a16="http://schemas.microsoft.com/office/drawing/2014/main" xmlns="" id="{FF537F7C-3C53-4A41-B161-F1DDD18E9E38}"/>
              </a:ext>
            </a:extLst>
          </p:cNvPr>
          <p:cNvSpPr>
            <a:spLocks noGrp="1"/>
          </p:cNvSpPr>
          <p:nvPr>
            <p:ph idx="1"/>
          </p:nvPr>
        </p:nvSpPr>
        <p:spPr>
          <a:xfrm>
            <a:off x="1451579" y="2015732"/>
            <a:ext cx="10293578" cy="3669451"/>
          </a:xfrm>
        </p:spPr>
        <p:txBody>
          <a:bodyPr>
            <a:normAutofit/>
          </a:bodyPr>
          <a:lstStyle/>
          <a:p>
            <a:pPr algn="just"/>
            <a:r>
              <a:rPr lang="pt-BR" dirty="0"/>
              <a:t>“É preciso entender a forma como o racismo opera na sociedade brasileira, </a:t>
            </a:r>
            <a:r>
              <a:rPr lang="pt-BR" dirty="0">
                <a:solidFill>
                  <a:srgbClr val="FF0000"/>
                </a:solidFill>
              </a:rPr>
              <a:t>estrutural e um racismo velado</a:t>
            </a:r>
            <a:r>
              <a:rPr lang="pt-BR" dirty="0"/>
              <a:t>, que justifica ser a dimensão fenotípica o ponto de origem para toda e qualquer discriminação”.</a:t>
            </a:r>
          </a:p>
          <a:p>
            <a:pPr algn="just"/>
            <a:r>
              <a:rPr lang="pt-BR" dirty="0"/>
              <a:t>“O que interessa, </a:t>
            </a:r>
            <a:r>
              <a:rPr lang="pt-BR" dirty="0">
                <a:solidFill>
                  <a:srgbClr val="FF0000"/>
                </a:solidFill>
              </a:rPr>
              <a:t>onde e os motivos pelos quais ocorrem e o preconceito de marca</a:t>
            </a:r>
            <a:r>
              <a:rPr lang="pt-BR" dirty="0"/>
              <a:t>, é a fenótipo, ou seja,  os traços que cada indivíduos possui, a aparência do/a negro/a. Pardos têm menos traços, mas estes existem, pois se não fosse assim não seriam pardos, e sim brancos; </a:t>
            </a:r>
            <a:r>
              <a:rPr lang="pt-BR" dirty="0">
                <a:solidFill>
                  <a:srgbClr val="FF0000"/>
                </a:solidFill>
              </a:rPr>
              <a:t>e é a presença desses traços que os faz vítimas potenciais de discriminação raciais</a:t>
            </a:r>
            <a:r>
              <a:rPr lang="pt-BR" dirty="0"/>
              <a:t> (OSÓRIO, 2004 apud Nunes,  p. 18, 2018).</a:t>
            </a:r>
          </a:p>
          <a:p>
            <a:pPr algn="just"/>
            <a:r>
              <a:rPr lang="pt-BR" dirty="0"/>
              <a:t>É disso que se trata a heteroidentificação – PERCEPÇÃO SOCIAL.</a:t>
            </a:r>
          </a:p>
        </p:txBody>
      </p:sp>
    </p:spTree>
    <p:extLst>
      <p:ext uri="{BB962C8B-B14F-4D97-AF65-F5344CB8AC3E}">
        <p14:creationId xmlns:p14="http://schemas.microsoft.com/office/powerpoint/2010/main" val="250609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E44CD33-64C7-43CB-9603-006FB32316AB}"/>
              </a:ext>
            </a:extLst>
          </p:cNvPr>
          <p:cNvSpPr>
            <a:spLocks noGrp="1"/>
          </p:cNvSpPr>
          <p:nvPr>
            <p:ph type="title"/>
          </p:nvPr>
        </p:nvSpPr>
        <p:spPr/>
        <p:txBody>
          <a:bodyPr/>
          <a:lstStyle/>
          <a:p>
            <a:r>
              <a:rPr lang="pt-BR" dirty="0"/>
              <a:t>heteroidentificação</a:t>
            </a:r>
          </a:p>
        </p:txBody>
      </p:sp>
      <p:sp>
        <p:nvSpPr>
          <p:cNvPr id="3" name="Espaço Reservado para Conteúdo 2">
            <a:extLst>
              <a:ext uri="{FF2B5EF4-FFF2-40B4-BE49-F238E27FC236}">
                <a16:creationId xmlns:a16="http://schemas.microsoft.com/office/drawing/2014/main" xmlns="" id="{CE4BE70E-092E-4958-9D0A-0A8AB03BE442}"/>
              </a:ext>
            </a:extLst>
          </p:cNvPr>
          <p:cNvSpPr>
            <a:spLocks noGrp="1"/>
          </p:cNvSpPr>
          <p:nvPr>
            <p:ph idx="1"/>
          </p:nvPr>
        </p:nvSpPr>
        <p:spPr>
          <a:xfrm>
            <a:off x="781235" y="2015732"/>
            <a:ext cx="10273619" cy="3450613"/>
          </a:xfrm>
        </p:spPr>
        <p:txBody>
          <a:bodyPr>
            <a:normAutofit/>
          </a:bodyPr>
          <a:lstStyle/>
          <a:p>
            <a:pPr algn="just"/>
            <a:r>
              <a:rPr lang="pt-BR" dirty="0"/>
              <a:t>O processo de </a:t>
            </a:r>
            <a:r>
              <a:rPr lang="pt-BR" b="1" dirty="0"/>
              <a:t>aferição de veracidade de autodeclaração ou heteroidentificação </a:t>
            </a:r>
            <a:r>
              <a:rPr lang="pt-BR" dirty="0"/>
              <a:t>que complementa a autodeclaração, forma prevista nas leis 12.711/2012 e 12.990/2014, objetiva </a:t>
            </a:r>
            <a:r>
              <a:rPr lang="pt-BR" dirty="0">
                <a:solidFill>
                  <a:srgbClr val="FF0000"/>
                </a:solidFill>
              </a:rPr>
              <a:t>promover a efetivação da política pública de inclusão </a:t>
            </a:r>
            <a:r>
              <a:rPr lang="pt-BR" dirty="0"/>
              <a:t>no acesso à espaços educacionais e de mercado de trabalho aos grupos aos quais elas foram pensadas e a quem, sobretudo, a </a:t>
            </a:r>
            <a:r>
              <a:rPr lang="pt-BR" dirty="0">
                <a:solidFill>
                  <a:srgbClr val="FF0000"/>
                </a:solidFill>
              </a:rPr>
              <a:t>marca</a:t>
            </a:r>
            <a:r>
              <a:rPr lang="pt-BR" dirty="0"/>
              <a:t> do racismo impera;</a:t>
            </a:r>
          </a:p>
          <a:p>
            <a:pPr algn="just"/>
            <a:r>
              <a:rPr lang="pt-BR" dirty="0"/>
              <a:t>“As comissões têm a responsabilidade de garantir o </a:t>
            </a:r>
            <a:r>
              <a:rPr lang="pt-BR" dirty="0">
                <a:solidFill>
                  <a:srgbClr val="FF0000"/>
                </a:solidFill>
              </a:rPr>
              <a:t>acesso exclusivo de PPI </a:t>
            </a:r>
            <a:r>
              <a:rPr lang="pt-BR" dirty="0"/>
              <a:t>ao ensino superior e ao serviço público...” dirimindo fraudes ao sistema e destinando a reserva de vagas</a:t>
            </a:r>
          </a:p>
        </p:txBody>
      </p:sp>
    </p:spTree>
    <p:extLst>
      <p:ext uri="{BB962C8B-B14F-4D97-AF65-F5344CB8AC3E}">
        <p14:creationId xmlns:p14="http://schemas.microsoft.com/office/powerpoint/2010/main" val="189964239"/>
      </p:ext>
    </p:extLst>
  </p:cSld>
  <p:clrMapOvr>
    <a:masterClrMapping/>
  </p:clrMapOvr>
</p:sld>
</file>

<file path=ppt/theme/theme1.xml><?xml version="1.0" encoding="utf-8"?>
<a:theme xmlns:a="http://schemas.openxmlformats.org/drawingml/2006/main" name="Galeria">
  <a:themeElements>
    <a:clrScheme name="Laranja Vermelho">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1126</TotalTime>
  <Words>1164</Words>
  <Application>Microsoft Office PowerPoint</Application>
  <PresentationFormat>Widescreen</PresentationFormat>
  <Paragraphs>88</Paragraphs>
  <Slides>17</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17</vt:i4>
      </vt:variant>
    </vt:vector>
  </HeadingPairs>
  <TitlesOfParts>
    <vt:vector size="21" baseType="lpstr">
      <vt:lpstr>Arial</vt:lpstr>
      <vt:lpstr>Calibri</vt:lpstr>
      <vt:lpstr>Gill Sans MT</vt:lpstr>
      <vt:lpstr>Galeria</vt:lpstr>
      <vt:lpstr>Heteroidentificação POLÍTICAS AFIRMATIVAS NO IFPA  NecessidadeS e procedimentos práticos</vt:lpstr>
      <vt:lpstr>Por quê politicas afirmativas?</vt:lpstr>
      <vt:lpstr>As políticas de promoção da igualdade racial nascidas no contexto pós-Durban e o IFPA </vt:lpstr>
      <vt:lpstr>Declaração de Durban</vt:lpstr>
      <vt:lpstr>Leis e as Cotas Marcos legais no Brasil</vt:lpstr>
      <vt:lpstr>marcos legais e institucionais</vt:lpstr>
      <vt:lpstr>heteroidentificação</vt:lpstr>
      <vt:lpstr>heteroidentificação</vt:lpstr>
      <vt:lpstr>heteroidentificação</vt:lpstr>
      <vt:lpstr>ESTRUTURA DAS Comissões DE HETEROIDENTIFICAÇÃO</vt:lpstr>
      <vt:lpstr>Entendendo o fluxo do processo</vt:lpstr>
      <vt:lpstr>Entendendo o fluxo do processo</vt:lpstr>
      <vt:lpstr>Entendendo o fluxo do processo</vt:lpstr>
      <vt:lpstr>Informações adicionais importantes</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Procedimentos da banca de heteroidentificação</dc:title>
  <dc:creator>maira.fernandatm@outlook.com</dc:creator>
  <cp:lastModifiedBy>Laurenir</cp:lastModifiedBy>
  <cp:revision>54</cp:revision>
  <dcterms:created xsi:type="dcterms:W3CDTF">2021-04-06T11:45:51Z</dcterms:created>
  <dcterms:modified xsi:type="dcterms:W3CDTF">2021-06-18T02:53:56Z</dcterms:modified>
</cp:coreProperties>
</file>